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x="9144000" cy="5143500"/>
  <p:notesSz cx="9144000" cy="51435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/Relationships>

</file>

<file path=ppt/media/image1.pn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F487C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F487C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2929889" y="429005"/>
            <a:ext cx="6215380" cy="33655"/>
          </a:xfrm>
          <a:custGeom>
            <a:avLst/>
            <a:gdLst/>
            <a:ahLst/>
            <a:cxnLst/>
            <a:rect l="l" t="t" r="r" b="b"/>
            <a:pathLst>
              <a:path w="6215380" h="33654">
                <a:moveTo>
                  <a:pt x="6214871" y="0"/>
                </a:moveTo>
                <a:lnTo>
                  <a:pt x="0" y="0"/>
                </a:lnTo>
                <a:lnTo>
                  <a:pt x="0" y="33527"/>
                </a:lnTo>
                <a:lnTo>
                  <a:pt x="6214871" y="33527"/>
                </a:lnTo>
                <a:lnTo>
                  <a:pt x="6214871" y="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2929889" y="429005"/>
            <a:ext cx="6215380" cy="33655"/>
          </a:xfrm>
          <a:custGeom>
            <a:avLst/>
            <a:gdLst/>
            <a:ahLst/>
            <a:cxnLst/>
            <a:rect l="l" t="t" r="r" b="b"/>
            <a:pathLst>
              <a:path w="6215380" h="33654">
                <a:moveTo>
                  <a:pt x="0" y="33527"/>
                </a:moveTo>
                <a:lnTo>
                  <a:pt x="6214871" y="33527"/>
                </a:lnTo>
                <a:lnTo>
                  <a:pt x="6214871" y="0"/>
                </a:lnTo>
                <a:lnTo>
                  <a:pt x="0" y="0"/>
                </a:lnTo>
                <a:lnTo>
                  <a:pt x="0" y="33527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62" y="5037581"/>
            <a:ext cx="7429500" cy="106680"/>
          </a:xfrm>
          <a:custGeom>
            <a:avLst/>
            <a:gdLst/>
            <a:ahLst/>
            <a:cxnLst/>
            <a:rect l="l" t="t" r="r" b="b"/>
            <a:pathLst>
              <a:path w="7429500" h="106679">
                <a:moveTo>
                  <a:pt x="0" y="106680"/>
                </a:moveTo>
                <a:lnTo>
                  <a:pt x="7429500" y="106680"/>
                </a:lnTo>
                <a:lnTo>
                  <a:pt x="7429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bg object 22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1714500" y="0"/>
                </a:moveTo>
                <a:lnTo>
                  <a:pt x="0" y="0"/>
                </a:lnTo>
                <a:lnTo>
                  <a:pt x="0" y="106680"/>
                </a:lnTo>
                <a:lnTo>
                  <a:pt x="1714500" y="106680"/>
                </a:lnTo>
                <a:lnTo>
                  <a:pt x="1714500" y="0"/>
                </a:lnTo>
                <a:close/>
              </a:path>
            </a:pathLst>
          </a:custGeom>
          <a:solidFill>
            <a:srgbClr val="920A0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bg object 23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0" y="106680"/>
                </a:moveTo>
                <a:lnTo>
                  <a:pt x="1714500" y="106680"/>
                </a:lnTo>
                <a:lnTo>
                  <a:pt x="1714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1F487C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1523"/>
            <a:ext cx="9144000" cy="59690"/>
          </a:xfrm>
          <a:custGeom>
            <a:avLst/>
            <a:gdLst/>
            <a:ahLst/>
            <a:cxnLst/>
            <a:rect l="l" t="t" r="r" b="b"/>
            <a:pathLst>
              <a:path w="9144000" h="59690">
                <a:moveTo>
                  <a:pt x="9144000" y="0"/>
                </a:moveTo>
                <a:lnTo>
                  <a:pt x="0" y="0"/>
                </a:lnTo>
                <a:lnTo>
                  <a:pt x="0" y="59436"/>
                </a:lnTo>
                <a:lnTo>
                  <a:pt x="9144000" y="59436"/>
                </a:lnTo>
                <a:lnTo>
                  <a:pt x="91440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7786116" y="0"/>
                </a:moveTo>
                <a:lnTo>
                  <a:pt x="0" y="0"/>
                </a:lnTo>
                <a:lnTo>
                  <a:pt x="0" y="53339"/>
                </a:lnTo>
                <a:lnTo>
                  <a:pt x="7786116" y="53339"/>
                </a:lnTo>
                <a:lnTo>
                  <a:pt x="7786116" y="0"/>
                </a:lnTo>
                <a:close/>
              </a:path>
            </a:pathLst>
          </a:custGeom>
          <a:solidFill>
            <a:srgbClr val="1F487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0" y="53339"/>
                </a:moveTo>
                <a:lnTo>
                  <a:pt x="7786116" y="53339"/>
                </a:lnTo>
                <a:lnTo>
                  <a:pt x="7786116" y="0"/>
                </a:lnTo>
                <a:lnTo>
                  <a:pt x="0" y="0"/>
                </a:lnTo>
                <a:lnTo>
                  <a:pt x="0" y="53339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9144000" y="0"/>
                </a:moveTo>
                <a:lnTo>
                  <a:pt x="0" y="0"/>
                </a:lnTo>
                <a:lnTo>
                  <a:pt x="0" y="106680"/>
                </a:lnTo>
                <a:lnTo>
                  <a:pt x="9144000" y="106680"/>
                </a:lnTo>
                <a:lnTo>
                  <a:pt x="9144000" y="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6639" y="187578"/>
            <a:ext cx="8770721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1F487C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72667" y="1541779"/>
            <a:ext cx="6771005" cy="124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404859" y="4813942"/>
            <a:ext cx="228600" cy="194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hyperlink" Target="http://weibo.com/guoweiofpku" TargetMode="External"/><Relationship Id="rId5" Type="http://schemas.openxmlformats.org/officeDocument/2006/relationships/image" Target="../media/image3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Relationship Id="rId3" Type="http://schemas.openxmlformats.org/officeDocument/2006/relationships/image" Target="../media/image6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Relationship Id="rId3" Type="http://schemas.openxmlformats.org/officeDocument/2006/relationships/image" Target="../media/image7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Relationship Id="rId3" Type="http://schemas.openxmlformats.org/officeDocument/2006/relationships/image" Target="../media/image9.pn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Relationship Id="rId3" Type="http://schemas.openxmlformats.org/officeDocument/2006/relationships/image" Target="../media/image10.jp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ailian.openjudge.cn/practice/2456" TargetMode="External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Relationship Id="rId3" Type="http://schemas.openxmlformats.org/officeDocument/2006/relationships/image" Target="../media/image5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340101" y="1328420"/>
            <a:ext cx="4213225" cy="97790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dirty="0" sz="3800">
                <a:latin typeface="Microsoft YaHei"/>
                <a:cs typeface="Microsoft YaHei"/>
              </a:rPr>
              <a:t>程序设计与算法</a:t>
            </a:r>
            <a:r>
              <a:rPr dirty="0" sz="3800" spc="5"/>
              <a:t>(</a:t>
            </a:r>
            <a:r>
              <a:rPr dirty="0" sz="3800">
                <a:latin typeface="Microsoft YaHei"/>
                <a:cs typeface="Microsoft YaHei"/>
              </a:rPr>
              <a:t>一</a:t>
            </a:r>
            <a:r>
              <a:rPr dirty="0" sz="3800"/>
              <a:t>)</a:t>
            </a:r>
            <a:endParaRPr sz="3800">
              <a:latin typeface="Microsoft YaHei"/>
              <a:cs typeface="Microsoft YaHei"/>
            </a:endParaRPr>
          </a:p>
          <a:p>
            <a:pPr algn="ctr" marL="635">
              <a:lnSpc>
                <a:spcPct val="100000"/>
              </a:lnSpc>
              <a:spcBef>
                <a:spcPts val="55"/>
              </a:spcBef>
            </a:pPr>
            <a:r>
              <a:rPr dirty="0" spc="-10"/>
              <a:t>C</a:t>
            </a:r>
            <a:r>
              <a:rPr dirty="0">
                <a:latin typeface="Microsoft YaHei"/>
                <a:cs typeface="Microsoft YaHei"/>
              </a:rPr>
              <a:t>语言程序设计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4140200" y="2702509"/>
            <a:ext cx="611505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郭</a:t>
            </a:r>
            <a:r>
              <a:rPr dirty="0" sz="2000" spc="-85" b="1">
                <a:solidFill>
                  <a:srgbClr val="404040"/>
                </a:solidFill>
                <a:latin typeface="Microsoft YaHei"/>
                <a:cs typeface="Microsoft YaHei"/>
              </a:rPr>
              <a:t> </a:t>
            </a: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炜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995422" y="74802"/>
            <a:ext cx="2061845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信息科学技术学院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504681" y="4220971"/>
            <a:ext cx="1016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180970" y="3353180"/>
            <a:ext cx="4222115" cy="10934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微博：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http://</a:t>
            </a:r>
            <a:r>
              <a:rPr dirty="0" u="heavy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</a:t>
            </a:r>
            <a:r>
              <a:rPr dirty="0" u="heavy" sz="1800" spc="-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eibo.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com/g</a:t>
            </a:r>
            <a:r>
              <a:rPr dirty="0" u="heavy" sz="1800" spc="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uo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wei</a:t>
            </a:r>
            <a:r>
              <a:rPr dirty="0" u="heavy" sz="1800" spc="-4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fpku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699770">
              <a:lnSpc>
                <a:spcPct val="100000"/>
              </a:lnSpc>
            </a:pP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学会程序和算法，走遍天下都不</a:t>
            </a:r>
            <a:r>
              <a:rPr dirty="0" sz="1800" spc="-30" b="1">
                <a:solidFill>
                  <a:srgbClr val="FF0000"/>
                </a:solidFill>
                <a:latin typeface="Microsoft YaHei"/>
                <a:cs typeface="Microsoft YaHei"/>
              </a:rPr>
              <a:t>怕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!</a:t>
            </a:r>
            <a:endParaRPr sz="1800">
              <a:latin typeface="Microsoft YaHei"/>
              <a:cs typeface="Microsoft YaHei"/>
            </a:endParaRPr>
          </a:p>
          <a:p>
            <a:pPr marL="1405890">
              <a:lnSpc>
                <a:spcPct val="100000"/>
              </a:lnSpc>
              <a:spcBef>
                <a:spcPts val="10"/>
              </a:spcBef>
            </a:pPr>
            <a:r>
              <a:rPr dirty="0" sz="1600" spc="-5">
                <a:latin typeface="Microsoft YaHei"/>
                <a:cs typeface="Microsoft YaHei"/>
              </a:rPr>
              <a:t>讲义照片均为郭炜拍摄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73991" y="3637669"/>
            <a:ext cx="882419" cy="883754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763016" y="3360166"/>
            <a:ext cx="91694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b="1">
                <a:latin typeface="Microsoft YaHei"/>
                <a:cs typeface="Microsoft YaHei"/>
              </a:rPr>
              <a:t>微信公众号</a:t>
            </a:r>
            <a:endParaRPr sz="1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程序或算法的时间复杂度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8663305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如果复杂度是多</a:t>
            </a:r>
            <a:r>
              <a:rPr dirty="0" sz="2000" spc="5">
                <a:latin typeface="Microsoft YaHei"/>
                <a:cs typeface="Microsoft YaHei"/>
              </a:rPr>
              <a:t>个</a:t>
            </a:r>
            <a:r>
              <a:rPr dirty="0" sz="2000" spc="-5">
                <a:latin typeface="Microsoft YaHei"/>
                <a:cs typeface="Microsoft YaHei"/>
              </a:rPr>
              <a:t>n</a:t>
            </a:r>
            <a:r>
              <a:rPr dirty="0" sz="2000" spc="5">
                <a:latin typeface="Microsoft YaHei"/>
                <a:cs typeface="Microsoft YaHei"/>
              </a:rPr>
              <a:t>的函</a:t>
            </a:r>
            <a:r>
              <a:rPr dirty="0" sz="2000" spc="-20">
                <a:latin typeface="Microsoft YaHei"/>
                <a:cs typeface="Microsoft YaHei"/>
              </a:rPr>
              <a:t>数</a:t>
            </a:r>
            <a:r>
              <a:rPr dirty="0" sz="2000" spc="5">
                <a:latin typeface="Microsoft YaHei"/>
                <a:cs typeface="Microsoft YaHei"/>
              </a:rPr>
              <a:t>之和</a:t>
            </a:r>
            <a:r>
              <a:rPr dirty="0" sz="2000" spc="-20">
                <a:latin typeface="Microsoft YaHei"/>
                <a:cs typeface="Microsoft YaHei"/>
              </a:rPr>
              <a:t>，</a:t>
            </a:r>
            <a:r>
              <a:rPr dirty="0" sz="2000" spc="5">
                <a:latin typeface="Microsoft YaHei"/>
                <a:cs typeface="Microsoft YaHei"/>
              </a:rPr>
              <a:t>则只</a:t>
            </a:r>
            <a:r>
              <a:rPr dirty="0" sz="2000" spc="-20">
                <a:latin typeface="Microsoft YaHei"/>
                <a:cs typeface="Microsoft YaHei"/>
              </a:rPr>
              <a:t>关</a:t>
            </a:r>
            <a:r>
              <a:rPr dirty="0" sz="2000" spc="5">
                <a:latin typeface="Microsoft YaHei"/>
                <a:cs typeface="Microsoft YaHei"/>
              </a:rPr>
              <a:t>心</a:t>
            </a:r>
            <a:r>
              <a:rPr dirty="0" sz="2000">
                <a:latin typeface="Microsoft YaHei"/>
                <a:cs typeface="Microsoft YaHei"/>
              </a:rPr>
              <a:t>随</a:t>
            </a:r>
            <a:r>
              <a:rPr dirty="0" sz="2000" spc="5">
                <a:latin typeface="Microsoft YaHei"/>
                <a:cs typeface="Microsoft YaHei"/>
              </a:rPr>
              <a:t>n的</a:t>
            </a:r>
            <a:r>
              <a:rPr dirty="0" sz="2000" spc="-15">
                <a:latin typeface="Microsoft YaHei"/>
                <a:cs typeface="Microsoft YaHei"/>
              </a:rPr>
              <a:t>增</a:t>
            </a:r>
            <a:r>
              <a:rPr dirty="0" sz="2000" spc="5">
                <a:latin typeface="Microsoft YaHei"/>
                <a:cs typeface="Microsoft YaHei"/>
              </a:rPr>
              <a:t>长增</a:t>
            </a:r>
            <a:r>
              <a:rPr dirty="0" sz="2000" spc="-20">
                <a:latin typeface="Microsoft YaHei"/>
                <a:cs typeface="Microsoft YaHei"/>
              </a:rPr>
              <a:t>长</a:t>
            </a:r>
            <a:r>
              <a:rPr dirty="0" sz="2000" spc="5">
                <a:latin typeface="Microsoft YaHei"/>
                <a:cs typeface="Microsoft YaHei"/>
              </a:rPr>
              <a:t>得最</a:t>
            </a:r>
            <a:r>
              <a:rPr dirty="0" sz="2000" spc="-20">
                <a:latin typeface="Microsoft YaHei"/>
                <a:cs typeface="Microsoft YaHei"/>
              </a:rPr>
              <a:t>快</a:t>
            </a:r>
            <a:r>
              <a:rPr dirty="0" sz="2000" spc="5">
                <a:latin typeface="Microsoft YaHei"/>
                <a:cs typeface="Microsoft YaHei"/>
              </a:rPr>
              <a:t>的那</a:t>
            </a:r>
            <a:r>
              <a:rPr dirty="0" sz="2000" spc="-20">
                <a:latin typeface="Microsoft YaHei"/>
                <a:cs typeface="Microsoft YaHei"/>
              </a:rPr>
              <a:t>个</a:t>
            </a:r>
            <a:r>
              <a:rPr dirty="0" sz="2000" spc="5">
                <a:latin typeface="Microsoft YaHei"/>
                <a:cs typeface="Microsoft YaHei"/>
              </a:rPr>
              <a:t>函数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47267" y="1559432"/>
            <a:ext cx="1176655" cy="94106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just" marL="38100" marR="30480">
              <a:lnSpc>
                <a:spcPct val="100000"/>
              </a:lnSpc>
              <a:spcBef>
                <a:spcPts val="105"/>
              </a:spcBef>
            </a:pPr>
            <a:r>
              <a:rPr dirty="0" sz="2000" spc="5">
                <a:latin typeface="Arial MT"/>
                <a:cs typeface="Arial MT"/>
              </a:rPr>
              <a:t>O(n</a:t>
            </a:r>
            <a:r>
              <a:rPr dirty="0" baseline="25641" sz="1950" spc="7">
                <a:latin typeface="Arial MT"/>
                <a:cs typeface="Arial MT"/>
              </a:rPr>
              <a:t>3</a:t>
            </a:r>
            <a:r>
              <a:rPr dirty="0" sz="2000" spc="5">
                <a:latin typeface="Arial MT"/>
                <a:cs typeface="Arial MT"/>
              </a:rPr>
              <a:t>+n</a:t>
            </a:r>
            <a:r>
              <a:rPr dirty="0" baseline="25641" sz="1950" spc="7">
                <a:latin typeface="Arial MT"/>
                <a:cs typeface="Arial MT"/>
              </a:rPr>
              <a:t>2</a:t>
            </a:r>
            <a:r>
              <a:rPr dirty="0" sz="2000" spc="5">
                <a:latin typeface="Arial MT"/>
                <a:cs typeface="Arial MT"/>
              </a:rPr>
              <a:t>) </a:t>
            </a:r>
            <a:r>
              <a:rPr dirty="0" sz="2000" spc="10">
                <a:latin typeface="Arial MT"/>
                <a:cs typeface="Arial MT"/>
              </a:rPr>
              <a:t> </a:t>
            </a:r>
            <a:r>
              <a:rPr dirty="0" sz="2000" spc="5">
                <a:latin typeface="Arial MT"/>
                <a:cs typeface="Arial MT"/>
              </a:rPr>
              <a:t>O(2</a:t>
            </a:r>
            <a:r>
              <a:rPr dirty="0" baseline="25641" sz="1950" spc="7">
                <a:latin typeface="Arial MT"/>
                <a:cs typeface="Arial MT"/>
              </a:rPr>
              <a:t>n</a:t>
            </a:r>
            <a:r>
              <a:rPr dirty="0" sz="2000" spc="5">
                <a:latin typeface="Arial MT"/>
                <a:cs typeface="Arial MT"/>
              </a:rPr>
              <a:t>+n</a:t>
            </a:r>
            <a:r>
              <a:rPr dirty="0" baseline="25641" sz="1950" spc="7">
                <a:latin typeface="Arial MT"/>
                <a:cs typeface="Arial MT"/>
              </a:rPr>
              <a:t>3</a:t>
            </a:r>
            <a:r>
              <a:rPr dirty="0" sz="2000" spc="5">
                <a:latin typeface="Arial MT"/>
                <a:cs typeface="Arial MT"/>
              </a:rPr>
              <a:t>) </a:t>
            </a:r>
            <a:r>
              <a:rPr dirty="0" sz="2000" spc="1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O(n!</a:t>
            </a:r>
            <a:r>
              <a:rPr dirty="0" sz="2000" spc="-7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+</a:t>
            </a:r>
            <a:r>
              <a:rPr dirty="0" sz="2000" spc="-60">
                <a:latin typeface="Arial MT"/>
                <a:cs typeface="Arial MT"/>
              </a:rPr>
              <a:t> </a:t>
            </a:r>
            <a:r>
              <a:rPr dirty="0" sz="2000" spc="5">
                <a:latin typeface="Arial MT"/>
                <a:cs typeface="Arial MT"/>
              </a:rPr>
              <a:t>3</a:t>
            </a:r>
            <a:r>
              <a:rPr dirty="0" baseline="25641" sz="1950" spc="7">
                <a:latin typeface="Arial MT"/>
                <a:cs typeface="Arial MT"/>
              </a:rPr>
              <a:t>n</a:t>
            </a:r>
            <a:r>
              <a:rPr dirty="0" sz="2000" spc="5">
                <a:latin typeface="Arial MT"/>
                <a:cs typeface="Arial MT"/>
              </a:rPr>
              <a:t>)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09905" y="1559432"/>
            <a:ext cx="1137920" cy="94106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  <a:tabLst>
                <a:tab pos="473075" algn="l"/>
              </a:tabLst>
            </a:pPr>
            <a:r>
              <a:rPr dirty="0" sz="2000">
                <a:latin typeface="Arial MT"/>
                <a:cs typeface="Arial MT"/>
              </a:rPr>
              <a:t>=&gt;	</a:t>
            </a:r>
            <a:r>
              <a:rPr dirty="0" sz="2000" spc="5">
                <a:latin typeface="Arial MT"/>
                <a:cs typeface="Arial MT"/>
              </a:rPr>
              <a:t>O(n</a:t>
            </a:r>
            <a:r>
              <a:rPr dirty="0" baseline="25641" sz="1950" spc="7">
                <a:latin typeface="Arial MT"/>
                <a:cs typeface="Arial MT"/>
              </a:rPr>
              <a:t>3</a:t>
            </a:r>
            <a:r>
              <a:rPr dirty="0" sz="2000" spc="5">
                <a:latin typeface="Arial MT"/>
                <a:cs typeface="Arial MT"/>
              </a:rPr>
              <a:t>)</a:t>
            </a:r>
            <a:endParaRPr sz="2000">
              <a:latin typeface="Arial MT"/>
              <a:cs typeface="Arial MT"/>
            </a:endParaRPr>
          </a:p>
          <a:p>
            <a:pPr marL="38100">
              <a:lnSpc>
                <a:spcPct val="100000"/>
              </a:lnSpc>
              <a:tabLst>
                <a:tab pos="473075" algn="l"/>
              </a:tabLst>
            </a:pPr>
            <a:r>
              <a:rPr dirty="0" sz="2000">
                <a:latin typeface="Arial MT"/>
                <a:cs typeface="Arial MT"/>
              </a:rPr>
              <a:t>=&gt;	</a:t>
            </a:r>
            <a:r>
              <a:rPr dirty="0" sz="2000" spc="5">
                <a:latin typeface="Arial MT"/>
                <a:cs typeface="Arial MT"/>
              </a:rPr>
              <a:t>O(2</a:t>
            </a:r>
            <a:r>
              <a:rPr dirty="0" baseline="25641" sz="1950" spc="7">
                <a:latin typeface="Arial MT"/>
                <a:cs typeface="Arial MT"/>
              </a:rPr>
              <a:t>n</a:t>
            </a:r>
            <a:r>
              <a:rPr dirty="0" sz="2000" spc="5">
                <a:latin typeface="Arial MT"/>
                <a:cs typeface="Arial MT"/>
              </a:rPr>
              <a:t>)</a:t>
            </a:r>
            <a:endParaRPr sz="2000">
              <a:latin typeface="Arial MT"/>
              <a:cs typeface="Arial MT"/>
            </a:endParaRPr>
          </a:p>
          <a:p>
            <a:pPr marL="83185">
              <a:lnSpc>
                <a:spcPct val="100000"/>
              </a:lnSpc>
              <a:tabLst>
                <a:tab pos="519430" algn="l"/>
              </a:tabLst>
            </a:pPr>
            <a:r>
              <a:rPr dirty="0" sz="2000">
                <a:latin typeface="Arial MT"/>
                <a:cs typeface="Arial MT"/>
              </a:rPr>
              <a:t>=&gt;	O(n!)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程序或算法的时间复杂度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8562340" cy="6362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4965" algn="l"/>
                <a:tab pos="355600" algn="l"/>
              </a:tabLst>
            </a:pPr>
            <a:r>
              <a:rPr dirty="0" sz="2000">
                <a:latin typeface="Microsoft YaHei"/>
                <a:cs typeface="Microsoft YaHei"/>
              </a:rPr>
              <a:t>如果复杂度是多</a:t>
            </a:r>
            <a:r>
              <a:rPr dirty="0" sz="2000" spc="5">
                <a:latin typeface="Microsoft YaHei"/>
                <a:cs typeface="Microsoft YaHei"/>
              </a:rPr>
              <a:t>个</a:t>
            </a:r>
            <a:r>
              <a:rPr dirty="0" sz="2000" spc="-5">
                <a:latin typeface="Microsoft YaHei"/>
                <a:cs typeface="Microsoft YaHei"/>
              </a:rPr>
              <a:t>n</a:t>
            </a:r>
            <a:r>
              <a:rPr dirty="0" sz="2000" spc="5">
                <a:latin typeface="Microsoft YaHei"/>
                <a:cs typeface="Microsoft YaHei"/>
              </a:rPr>
              <a:t>的函</a:t>
            </a:r>
            <a:r>
              <a:rPr dirty="0" sz="2000" spc="-20">
                <a:latin typeface="Microsoft YaHei"/>
                <a:cs typeface="Microsoft YaHei"/>
              </a:rPr>
              <a:t>数</a:t>
            </a:r>
            <a:r>
              <a:rPr dirty="0" sz="2000" spc="5">
                <a:latin typeface="Microsoft YaHei"/>
                <a:cs typeface="Microsoft YaHei"/>
              </a:rPr>
              <a:t>之和</a:t>
            </a:r>
            <a:r>
              <a:rPr dirty="0" sz="2000" spc="-20">
                <a:latin typeface="Microsoft YaHei"/>
                <a:cs typeface="Microsoft YaHei"/>
              </a:rPr>
              <a:t>，</a:t>
            </a:r>
            <a:r>
              <a:rPr dirty="0" sz="2000" spc="5">
                <a:latin typeface="Microsoft YaHei"/>
                <a:cs typeface="Microsoft YaHei"/>
              </a:rPr>
              <a:t>则只</a:t>
            </a:r>
            <a:r>
              <a:rPr dirty="0" sz="2000" spc="-20">
                <a:latin typeface="Microsoft YaHei"/>
                <a:cs typeface="Microsoft YaHei"/>
              </a:rPr>
              <a:t>关</a:t>
            </a:r>
            <a:r>
              <a:rPr dirty="0" sz="2000" spc="5">
                <a:latin typeface="Microsoft YaHei"/>
                <a:cs typeface="Microsoft YaHei"/>
              </a:rPr>
              <a:t>心随</a:t>
            </a:r>
            <a:r>
              <a:rPr dirty="0" sz="2000" spc="-5">
                <a:latin typeface="Microsoft YaHei"/>
                <a:cs typeface="Microsoft YaHei"/>
              </a:rPr>
              <a:t>n</a:t>
            </a:r>
            <a:r>
              <a:rPr dirty="0" sz="2000" spc="5">
                <a:latin typeface="Microsoft YaHei"/>
                <a:cs typeface="Microsoft YaHei"/>
              </a:rPr>
              <a:t>的</a:t>
            </a:r>
            <a:r>
              <a:rPr dirty="0" sz="2000" spc="-15">
                <a:latin typeface="Microsoft YaHei"/>
                <a:cs typeface="Microsoft YaHei"/>
              </a:rPr>
              <a:t>增</a:t>
            </a:r>
            <a:r>
              <a:rPr dirty="0" sz="2000" spc="5">
                <a:latin typeface="Microsoft YaHei"/>
                <a:cs typeface="Microsoft YaHei"/>
              </a:rPr>
              <a:t>长增</a:t>
            </a:r>
            <a:r>
              <a:rPr dirty="0" sz="2000" spc="-20">
                <a:latin typeface="Microsoft YaHei"/>
                <a:cs typeface="Microsoft YaHei"/>
              </a:rPr>
              <a:t>长</a:t>
            </a:r>
            <a:r>
              <a:rPr dirty="0" sz="2000" spc="5">
                <a:latin typeface="Microsoft YaHei"/>
                <a:cs typeface="Microsoft YaHei"/>
              </a:rPr>
              <a:t>得最</a:t>
            </a:r>
            <a:r>
              <a:rPr dirty="0" sz="2000" spc="-20">
                <a:latin typeface="Microsoft YaHei"/>
                <a:cs typeface="Microsoft YaHei"/>
              </a:rPr>
              <a:t>快</a:t>
            </a:r>
            <a:r>
              <a:rPr dirty="0" sz="2000" spc="5">
                <a:latin typeface="Microsoft YaHei"/>
                <a:cs typeface="Microsoft YaHei"/>
              </a:rPr>
              <a:t>的那</a:t>
            </a:r>
            <a:r>
              <a:rPr dirty="0" sz="2000" spc="-20">
                <a:latin typeface="Microsoft YaHei"/>
                <a:cs typeface="Microsoft YaHei"/>
              </a:rPr>
              <a:t>个</a:t>
            </a:r>
            <a:r>
              <a:rPr dirty="0" sz="2000" spc="5">
                <a:latin typeface="Microsoft YaHei"/>
                <a:cs typeface="Microsoft YaHei"/>
              </a:rPr>
              <a:t>函</a:t>
            </a:r>
            <a:endParaRPr sz="2000">
              <a:latin typeface="Microsoft YaHei"/>
              <a:cs typeface="Microsoft YaHei"/>
            </a:endParaRPr>
          </a:p>
          <a:p>
            <a:pPr marL="3556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数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47267" y="1864233"/>
            <a:ext cx="1176655" cy="94106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just" marL="38100" marR="30480">
              <a:lnSpc>
                <a:spcPct val="100000"/>
              </a:lnSpc>
              <a:spcBef>
                <a:spcPts val="105"/>
              </a:spcBef>
            </a:pPr>
            <a:r>
              <a:rPr dirty="0" sz="2000" spc="5">
                <a:latin typeface="Arial MT"/>
                <a:cs typeface="Arial MT"/>
              </a:rPr>
              <a:t>O(n</a:t>
            </a:r>
            <a:r>
              <a:rPr dirty="0" baseline="25641" sz="1950" spc="7">
                <a:latin typeface="Arial MT"/>
                <a:cs typeface="Arial MT"/>
              </a:rPr>
              <a:t>3</a:t>
            </a:r>
            <a:r>
              <a:rPr dirty="0" sz="2000" spc="5">
                <a:latin typeface="Arial MT"/>
                <a:cs typeface="Arial MT"/>
              </a:rPr>
              <a:t>+n</a:t>
            </a:r>
            <a:r>
              <a:rPr dirty="0" baseline="25641" sz="1950" spc="7">
                <a:latin typeface="Arial MT"/>
                <a:cs typeface="Arial MT"/>
              </a:rPr>
              <a:t>2</a:t>
            </a:r>
            <a:r>
              <a:rPr dirty="0" sz="2000" spc="5">
                <a:latin typeface="Arial MT"/>
                <a:cs typeface="Arial MT"/>
              </a:rPr>
              <a:t>) </a:t>
            </a:r>
            <a:r>
              <a:rPr dirty="0" sz="2000" spc="10">
                <a:latin typeface="Arial MT"/>
                <a:cs typeface="Arial MT"/>
              </a:rPr>
              <a:t> </a:t>
            </a:r>
            <a:r>
              <a:rPr dirty="0" sz="2000" spc="5">
                <a:latin typeface="Arial MT"/>
                <a:cs typeface="Arial MT"/>
              </a:rPr>
              <a:t>O(2</a:t>
            </a:r>
            <a:r>
              <a:rPr dirty="0" baseline="25641" sz="1950" spc="7">
                <a:latin typeface="Arial MT"/>
                <a:cs typeface="Arial MT"/>
              </a:rPr>
              <a:t>n</a:t>
            </a:r>
            <a:r>
              <a:rPr dirty="0" sz="2000" spc="5">
                <a:latin typeface="Arial MT"/>
                <a:cs typeface="Arial MT"/>
              </a:rPr>
              <a:t>+n</a:t>
            </a:r>
            <a:r>
              <a:rPr dirty="0" baseline="25641" sz="1950" spc="7">
                <a:latin typeface="Arial MT"/>
                <a:cs typeface="Arial MT"/>
              </a:rPr>
              <a:t>3</a:t>
            </a:r>
            <a:r>
              <a:rPr dirty="0" sz="2000" spc="5">
                <a:latin typeface="Arial MT"/>
                <a:cs typeface="Arial MT"/>
              </a:rPr>
              <a:t>) </a:t>
            </a:r>
            <a:r>
              <a:rPr dirty="0" sz="2000" spc="1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O(n!</a:t>
            </a:r>
            <a:r>
              <a:rPr dirty="0" sz="2000" spc="-7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+</a:t>
            </a:r>
            <a:r>
              <a:rPr dirty="0" sz="2000" spc="-60">
                <a:latin typeface="Arial MT"/>
                <a:cs typeface="Arial MT"/>
              </a:rPr>
              <a:t> </a:t>
            </a:r>
            <a:r>
              <a:rPr dirty="0" sz="2000" spc="5">
                <a:latin typeface="Arial MT"/>
                <a:cs typeface="Arial MT"/>
              </a:rPr>
              <a:t>3</a:t>
            </a:r>
            <a:r>
              <a:rPr dirty="0" baseline="25641" sz="1950" spc="7">
                <a:latin typeface="Arial MT"/>
                <a:cs typeface="Arial MT"/>
              </a:rPr>
              <a:t>n</a:t>
            </a:r>
            <a:r>
              <a:rPr dirty="0" sz="2000" spc="5">
                <a:latin typeface="Arial MT"/>
                <a:cs typeface="Arial MT"/>
              </a:rPr>
              <a:t>)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09905" y="1864233"/>
            <a:ext cx="1137920" cy="94106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  <a:tabLst>
                <a:tab pos="473075" algn="l"/>
              </a:tabLst>
            </a:pPr>
            <a:r>
              <a:rPr dirty="0" sz="2000">
                <a:latin typeface="Arial MT"/>
                <a:cs typeface="Arial MT"/>
              </a:rPr>
              <a:t>=&gt;	</a:t>
            </a:r>
            <a:r>
              <a:rPr dirty="0" sz="2000" spc="5">
                <a:latin typeface="Arial MT"/>
                <a:cs typeface="Arial MT"/>
              </a:rPr>
              <a:t>O(n</a:t>
            </a:r>
            <a:r>
              <a:rPr dirty="0" baseline="25641" sz="1950" spc="7">
                <a:latin typeface="Arial MT"/>
                <a:cs typeface="Arial MT"/>
              </a:rPr>
              <a:t>3</a:t>
            </a:r>
            <a:r>
              <a:rPr dirty="0" sz="2000" spc="5">
                <a:latin typeface="Arial MT"/>
                <a:cs typeface="Arial MT"/>
              </a:rPr>
              <a:t>)</a:t>
            </a:r>
            <a:endParaRPr sz="2000">
              <a:latin typeface="Arial MT"/>
              <a:cs typeface="Arial MT"/>
            </a:endParaRPr>
          </a:p>
          <a:p>
            <a:pPr marL="38100">
              <a:lnSpc>
                <a:spcPct val="100000"/>
              </a:lnSpc>
              <a:tabLst>
                <a:tab pos="473075" algn="l"/>
              </a:tabLst>
            </a:pPr>
            <a:r>
              <a:rPr dirty="0" sz="2000">
                <a:latin typeface="Arial MT"/>
                <a:cs typeface="Arial MT"/>
              </a:rPr>
              <a:t>=&gt;	</a:t>
            </a:r>
            <a:r>
              <a:rPr dirty="0" sz="2000" spc="5">
                <a:latin typeface="Arial MT"/>
                <a:cs typeface="Arial MT"/>
              </a:rPr>
              <a:t>O(2</a:t>
            </a:r>
            <a:r>
              <a:rPr dirty="0" baseline="25641" sz="1950" spc="7">
                <a:latin typeface="Arial MT"/>
                <a:cs typeface="Arial MT"/>
              </a:rPr>
              <a:t>n</a:t>
            </a:r>
            <a:r>
              <a:rPr dirty="0" sz="2000" spc="5">
                <a:latin typeface="Arial MT"/>
                <a:cs typeface="Arial MT"/>
              </a:rPr>
              <a:t>)</a:t>
            </a:r>
            <a:endParaRPr sz="2000">
              <a:latin typeface="Arial MT"/>
              <a:cs typeface="Arial MT"/>
            </a:endParaRPr>
          </a:p>
          <a:p>
            <a:pPr marL="83185">
              <a:lnSpc>
                <a:spcPct val="100000"/>
              </a:lnSpc>
              <a:tabLst>
                <a:tab pos="519430" algn="l"/>
              </a:tabLst>
            </a:pPr>
            <a:r>
              <a:rPr dirty="0" sz="2000">
                <a:latin typeface="Arial MT"/>
                <a:cs typeface="Arial MT"/>
              </a:rPr>
              <a:t>=&gt;	O(n!)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32867" y="3080461"/>
            <a:ext cx="2886710" cy="18561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286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常数复杂度</a:t>
            </a:r>
            <a:r>
              <a:rPr dirty="0" sz="2000">
                <a:latin typeface="Microsoft YaHei"/>
                <a:cs typeface="Microsoft YaHei"/>
              </a:rPr>
              <a:t>：O(1)</a:t>
            </a:r>
            <a:endParaRPr sz="2000">
              <a:latin typeface="Microsoft YaHei"/>
              <a:cs typeface="Microsoft YaHei"/>
            </a:endParaRPr>
          </a:p>
          <a:p>
            <a:pPr marL="2286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对数复杂度：O(l</a:t>
            </a:r>
            <a:r>
              <a:rPr dirty="0" sz="2000" spc="-10">
                <a:latin typeface="Microsoft YaHei"/>
                <a:cs typeface="Microsoft YaHei"/>
              </a:rPr>
              <a:t>o</a:t>
            </a:r>
            <a:r>
              <a:rPr dirty="0" sz="2000">
                <a:latin typeface="Microsoft YaHei"/>
                <a:cs typeface="Microsoft YaHei"/>
              </a:rPr>
              <a:t>g</a:t>
            </a:r>
            <a:r>
              <a:rPr dirty="0" sz="2000" spc="-10">
                <a:latin typeface="Microsoft YaHei"/>
                <a:cs typeface="Microsoft YaHei"/>
              </a:rPr>
              <a:t>(</a:t>
            </a:r>
            <a:r>
              <a:rPr dirty="0" sz="2000" spc="-5">
                <a:latin typeface="Microsoft YaHei"/>
                <a:cs typeface="Microsoft YaHei"/>
              </a:rPr>
              <a:t>n</a:t>
            </a:r>
            <a:r>
              <a:rPr dirty="0" sz="2000" spc="-10">
                <a:latin typeface="Microsoft YaHei"/>
                <a:cs typeface="Microsoft YaHei"/>
              </a:rPr>
              <a:t>)</a:t>
            </a:r>
            <a:r>
              <a:rPr dirty="0" sz="2000">
                <a:latin typeface="Microsoft YaHei"/>
                <a:cs typeface="Microsoft YaHei"/>
              </a:rPr>
              <a:t>)</a:t>
            </a:r>
            <a:endParaRPr sz="2000">
              <a:latin typeface="Microsoft YaHei"/>
              <a:cs typeface="Microsoft YaHei"/>
            </a:endParaRPr>
          </a:p>
          <a:p>
            <a:pPr marL="2286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线性复杂度：O(n)</a:t>
            </a:r>
            <a:endParaRPr sz="2000">
              <a:latin typeface="Microsoft YaHei"/>
              <a:cs typeface="Microsoft YaHei"/>
            </a:endParaRPr>
          </a:p>
          <a:p>
            <a:pPr marL="2286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多项式复杂度：O(n</a:t>
            </a:r>
            <a:r>
              <a:rPr dirty="0" baseline="25641" sz="1950">
                <a:latin typeface="Microsoft YaHei"/>
                <a:cs typeface="Microsoft YaHei"/>
              </a:rPr>
              <a:t>k</a:t>
            </a:r>
            <a:r>
              <a:rPr dirty="0" baseline="25641" sz="1950" spc="157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)</a:t>
            </a:r>
            <a:endParaRPr sz="2000">
              <a:latin typeface="Microsoft YaHei"/>
              <a:cs typeface="Microsoft YaHei"/>
            </a:endParaRPr>
          </a:p>
          <a:p>
            <a:pPr marL="2286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指数复杂度：O(a</a:t>
            </a:r>
            <a:r>
              <a:rPr dirty="0" baseline="25641" sz="1950">
                <a:latin typeface="Microsoft YaHei"/>
                <a:cs typeface="Microsoft YaHei"/>
              </a:rPr>
              <a:t>n</a:t>
            </a:r>
            <a:r>
              <a:rPr dirty="0" baseline="25641" sz="1950" spc="142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)</a:t>
            </a:r>
            <a:endParaRPr sz="2000">
              <a:latin typeface="Microsoft YaHei"/>
              <a:cs typeface="Microsoft YaHei"/>
            </a:endParaRPr>
          </a:p>
          <a:p>
            <a:pPr marL="228600" indent="-191135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阶乘复杂度：O(n!</a:t>
            </a:r>
            <a:r>
              <a:rPr dirty="0" sz="2000" spc="-114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)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66364" y="3080461"/>
            <a:ext cx="3755390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时间</a:t>
            </a:r>
            <a:r>
              <a:rPr dirty="0" sz="2000">
                <a:latin typeface="Microsoft YaHei"/>
                <a:cs typeface="Microsoft YaHei"/>
              </a:rPr>
              <a:t>(</a:t>
            </a:r>
            <a:r>
              <a:rPr dirty="0" sz="2000">
                <a:latin typeface="Microsoft YaHei"/>
                <a:cs typeface="Microsoft YaHei"/>
              </a:rPr>
              <a:t>操作次数</a:t>
            </a:r>
            <a:r>
              <a:rPr dirty="0" sz="2000">
                <a:latin typeface="Microsoft YaHei"/>
                <a:cs typeface="Microsoft YaHei"/>
              </a:rPr>
              <a:t>)</a:t>
            </a:r>
            <a:r>
              <a:rPr dirty="0" sz="2000" spc="-10">
                <a:latin typeface="Microsoft YaHei"/>
                <a:cs typeface="Microsoft YaHei"/>
              </a:rPr>
              <a:t>和</a:t>
            </a:r>
            <a:r>
              <a:rPr dirty="0" sz="2000" spc="5">
                <a:latin typeface="Microsoft YaHei"/>
                <a:cs typeface="Microsoft YaHei"/>
              </a:rPr>
              <a:t>问题</a:t>
            </a:r>
            <a:r>
              <a:rPr dirty="0" sz="2000" spc="-20">
                <a:latin typeface="Microsoft YaHei"/>
                <a:cs typeface="Microsoft YaHei"/>
              </a:rPr>
              <a:t>的</a:t>
            </a:r>
            <a:r>
              <a:rPr dirty="0" sz="2000" spc="5">
                <a:latin typeface="Microsoft YaHei"/>
                <a:cs typeface="Microsoft YaHei"/>
              </a:rPr>
              <a:t>规模</a:t>
            </a:r>
            <a:r>
              <a:rPr dirty="0" sz="2000" spc="-20">
                <a:latin typeface="Microsoft YaHei"/>
                <a:cs typeface="Microsoft YaHei"/>
              </a:rPr>
              <a:t>无</a:t>
            </a:r>
            <a:r>
              <a:rPr dirty="0" sz="2000" spc="5">
                <a:latin typeface="Microsoft YaHei"/>
                <a:cs typeface="Microsoft YaHei"/>
              </a:rPr>
              <a:t>关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436356" y="4797348"/>
            <a:ext cx="1657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0">
                <a:solidFill>
                  <a:srgbClr val="888888"/>
                </a:solidFill>
                <a:latin typeface="Times New Roman"/>
                <a:cs typeface="Times New Roman"/>
              </a:rPr>
              <a:t>11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程序或算法的时间复杂度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12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5961380" cy="6362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4965" algn="l"/>
                <a:tab pos="355600" algn="l"/>
              </a:tabLst>
            </a:pPr>
            <a:r>
              <a:rPr dirty="0" sz="2000">
                <a:latin typeface="Microsoft YaHei"/>
                <a:cs typeface="Microsoft YaHei"/>
              </a:rPr>
              <a:t>复杂度有“平均复杂度</a:t>
            </a:r>
            <a:r>
              <a:rPr dirty="0" sz="2000" spc="-10">
                <a:latin typeface="Microsoft YaHei"/>
                <a:cs typeface="Microsoft YaHei"/>
              </a:rPr>
              <a:t>”</a:t>
            </a:r>
            <a:r>
              <a:rPr dirty="0" sz="2000">
                <a:latin typeface="Microsoft YaHei"/>
                <a:cs typeface="Microsoft YaHei"/>
              </a:rPr>
              <a:t>和“</a:t>
            </a:r>
            <a:r>
              <a:rPr dirty="0" sz="2000" spc="-10">
                <a:latin typeface="Microsoft YaHei"/>
                <a:cs typeface="Microsoft YaHei"/>
              </a:rPr>
              <a:t>最</a:t>
            </a:r>
            <a:r>
              <a:rPr dirty="0" sz="2000">
                <a:latin typeface="Microsoft YaHei"/>
                <a:cs typeface="Microsoft YaHei"/>
              </a:rPr>
              <a:t>坏复</a:t>
            </a:r>
            <a:r>
              <a:rPr dirty="0" sz="2000" spc="-10">
                <a:latin typeface="Microsoft YaHei"/>
                <a:cs typeface="Microsoft YaHei"/>
              </a:rPr>
              <a:t>杂</a:t>
            </a:r>
            <a:r>
              <a:rPr dirty="0" sz="2000">
                <a:latin typeface="Microsoft YaHei"/>
                <a:cs typeface="Microsoft YaHei"/>
              </a:rPr>
              <a:t>度”</a:t>
            </a:r>
            <a:r>
              <a:rPr dirty="0" sz="2000" spc="-10">
                <a:latin typeface="Microsoft YaHei"/>
                <a:cs typeface="Microsoft YaHei"/>
              </a:rPr>
              <a:t>两</a:t>
            </a:r>
            <a:r>
              <a:rPr dirty="0" sz="2000">
                <a:latin typeface="Microsoft YaHei"/>
                <a:cs typeface="Microsoft YaHei"/>
              </a:rPr>
              <a:t>种。</a:t>
            </a:r>
            <a:endParaRPr sz="2000">
              <a:latin typeface="Microsoft YaHei"/>
              <a:cs typeface="Microsoft YaHei"/>
            </a:endParaRPr>
          </a:p>
          <a:p>
            <a:pPr marL="3556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两者可能一致，也可能</a:t>
            </a:r>
            <a:r>
              <a:rPr dirty="0" sz="2000" spc="-15">
                <a:latin typeface="Microsoft YaHei"/>
                <a:cs typeface="Microsoft YaHei"/>
              </a:rPr>
              <a:t>不</a:t>
            </a:r>
            <a:r>
              <a:rPr dirty="0" sz="2000">
                <a:latin typeface="Microsoft YaHei"/>
                <a:cs typeface="Microsoft YaHei"/>
              </a:rPr>
              <a:t>一致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程序或算法的时间复杂度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12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45567" y="946226"/>
            <a:ext cx="5231765" cy="27705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159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16535" algn="l"/>
                <a:tab pos="4490720" algn="l"/>
              </a:tabLst>
            </a:pPr>
            <a:r>
              <a:rPr dirty="0" sz="2000">
                <a:latin typeface="Microsoft YaHei"/>
                <a:cs typeface="Microsoft YaHei"/>
              </a:rPr>
              <a:t>在无序数列中查找某个</a:t>
            </a:r>
            <a:r>
              <a:rPr dirty="0" sz="2000" spc="-10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(</a:t>
            </a:r>
            <a:r>
              <a:rPr dirty="0" sz="2000" spc="-10">
                <a:latin typeface="Microsoft YaHei"/>
                <a:cs typeface="Microsoft YaHei"/>
              </a:rPr>
              <a:t>顺</a:t>
            </a:r>
            <a:r>
              <a:rPr dirty="0" sz="2000" spc="5">
                <a:latin typeface="Microsoft YaHei"/>
                <a:cs typeface="Microsoft YaHei"/>
              </a:rPr>
              <a:t>序查</a:t>
            </a:r>
            <a:r>
              <a:rPr dirty="0" sz="2000" spc="-15">
                <a:latin typeface="Microsoft YaHei"/>
                <a:cs typeface="Microsoft YaHei"/>
              </a:rPr>
              <a:t>找</a:t>
            </a:r>
            <a:r>
              <a:rPr dirty="0" sz="2000">
                <a:latin typeface="Microsoft YaHei"/>
                <a:cs typeface="Microsoft YaHei"/>
              </a:rPr>
              <a:t>)	O(n)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159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16535" algn="l"/>
              </a:tabLst>
            </a:pPr>
            <a:r>
              <a:rPr dirty="0" sz="2000">
                <a:latin typeface="Microsoft YaHei"/>
                <a:cs typeface="Microsoft YaHei"/>
              </a:rPr>
              <a:t>平面上有n个点</a:t>
            </a:r>
            <a:r>
              <a:rPr dirty="0" sz="2000" spc="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要求</a:t>
            </a:r>
            <a:r>
              <a:rPr dirty="0" sz="2000" spc="5">
                <a:latin typeface="Microsoft YaHei"/>
                <a:cs typeface="Microsoft YaHei"/>
              </a:rPr>
              <a:t>出</a:t>
            </a:r>
            <a:r>
              <a:rPr dirty="0" sz="2000" spc="-10">
                <a:latin typeface="Microsoft YaHei"/>
                <a:cs typeface="Microsoft YaHei"/>
              </a:rPr>
              <a:t>任</a:t>
            </a:r>
            <a:r>
              <a:rPr dirty="0" sz="2000">
                <a:latin typeface="Microsoft YaHei"/>
                <a:cs typeface="Microsoft YaHei"/>
              </a:rPr>
              <a:t>意两点之间</a:t>
            </a:r>
            <a:r>
              <a:rPr dirty="0" sz="2000" spc="-10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距离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159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16535" algn="l"/>
                <a:tab pos="3919220" algn="l"/>
              </a:tabLst>
            </a:pPr>
            <a:r>
              <a:rPr dirty="0" sz="2000">
                <a:latin typeface="Microsoft YaHei"/>
                <a:cs typeface="Microsoft YaHei"/>
              </a:rPr>
              <a:t>插入排序、选择排序、</a:t>
            </a:r>
            <a:r>
              <a:rPr dirty="0" sz="2000" spc="-15">
                <a:latin typeface="Microsoft YaHei"/>
                <a:cs typeface="Microsoft YaHei"/>
              </a:rPr>
              <a:t>冒</a:t>
            </a:r>
            <a:r>
              <a:rPr dirty="0" sz="2000">
                <a:latin typeface="Microsoft YaHei"/>
                <a:cs typeface="Microsoft YaHei"/>
              </a:rPr>
              <a:t>泡排序	O(n</a:t>
            </a:r>
            <a:r>
              <a:rPr dirty="0" baseline="25641" sz="1950">
                <a:latin typeface="Microsoft YaHei"/>
                <a:cs typeface="Microsoft YaHei"/>
              </a:rPr>
              <a:t>2</a:t>
            </a:r>
            <a:r>
              <a:rPr dirty="0" sz="2000">
                <a:latin typeface="Microsoft YaHei"/>
                <a:cs typeface="Microsoft YaHei"/>
              </a:rPr>
              <a:t>)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159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16535" algn="l"/>
                <a:tab pos="1379855" algn="l"/>
              </a:tabLst>
            </a:pPr>
            <a:r>
              <a:rPr dirty="0" sz="2000">
                <a:latin typeface="Microsoft YaHei"/>
                <a:cs typeface="Microsoft YaHei"/>
              </a:rPr>
              <a:t>快速排序	O(</a:t>
            </a:r>
            <a:r>
              <a:rPr dirty="0" sz="2000" spc="-10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n*log(n))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159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16535" algn="l"/>
                <a:tab pos="1379855" algn="l"/>
              </a:tabLst>
            </a:pPr>
            <a:r>
              <a:rPr dirty="0" sz="2000">
                <a:latin typeface="Microsoft YaHei"/>
                <a:cs typeface="Microsoft YaHei"/>
              </a:rPr>
              <a:t>二分查找	O(log(n))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04966" y="1556384"/>
            <a:ext cx="709930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O(n</a:t>
            </a:r>
            <a:r>
              <a:rPr dirty="0" baseline="25641" sz="1950">
                <a:latin typeface="Microsoft YaHei"/>
                <a:cs typeface="Microsoft YaHei"/>
              </a:rPr>
              <a:t>2</a:t>
            </a:r>
            <a:r>
              <a:rPr dirty="0" sz="2000">
                <a:latin typeface="Microsoft YaHei"/>
                <a:cs typeface="Microsoft YaHei"/>
              </a:rPr>
              <a:t>)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4" name="object 4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869086" y="2490977"/>
            <a:ext cx="1141095" cy="3606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Microsoft YaHei"/>
                <a:cs typeface="Microsoft YaHei"/>
              </a:rPr>
              <a:t>二分查找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9508" y="4696764"/>
            <a:ext cx="205232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10">
                <a:latin typeface="Microsoft YaHei"/>
                <a:cs typeface="Microsoft YaHei"/>
              </a:rPr>
              <a:t>甘肃张掖平山湖大峡谷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16935" y="428116"/>
            <a:ext cx="6228715" cy="418045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二分查找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16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47750"/>
            <a:ext cx="8675370" cy="6362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A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心里想一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个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1-1000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之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间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的数</a:t>
            </a:r>
            <a:r>
              <a:rPr dirty="0" sz="2000" spc="-5" b="1">
                <a:solidFill>
                  <a:srgbClr val="6F2F9F"/>
                </a:solidFill>
                <a:latin typeface="Microsoft YaHei"/>
                <a:cs typeface="Microsoft YaHei"/>
              </a:rPr>
              <a:t>，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B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来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猜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，可</a:t>
            </a:r>
            <a:r>
              <a:rPr dirty="0" sz="2000" spc="-20" b="1">
                <a:solidFill>
                  <a:srgbClr val="6F2F9F"/>
                </a:solidFill>
                <a:latin typeface="Microsoft YaHei"/>
                <a:cs typeface="Microsoft YaHei"/>
              </a:rPr>
              <a:t>以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问问</a:t>
            </a:r>
            <a:r>
              <a:rPr dirty="0" sz="2000" spc="-20" b="1">
                <a:solidFill>
                  <a:srgbClr val="6F2F9F"/>
                </a:solidFill>
                <a:latin typeface="Microsoft YaHei"/>
                <a:cs typeface="Microsoft YaHei"/>
              </a:rPr>
              <a:t>题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，</a:t>
            </a:r>
            <a:r>
              <a:rPr dirty="0" sz="2000" spc="5" b="1">
                <a:solidFill>
                  <a:srgbClr val="6F2F9F"/>
                </a:solidFill>
                <a:latin typeface="Arial"/>
                <a:cs typeface="Arial"/>
              </a:rPr>
              <a:t>A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只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能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回答</a:t>
            </a:r>
            <a:r>
              <a:rPr dirty="0" sz="2000" spc="-20" b="1">
                <a:solidFill>
                  <a:srgbClr val="6F2F9F"/>
                </a:solidFill>
                <a:latin typeface="Microsoft YaHei"/>
                <a:cs typeface="Microsoft YaHei"/>
              </a:rPr>
              <a:t>是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或否</a:t>
            </a:r>
            <a:r>
              <a:rPr dirty="0" sz="2000" spc="-20" b="1">
                <a:solidFill>
                  <a:srgbClr val="6F2F9F"/>
                </a:solidFill>
                <a:latin typeface="Microsoft YaHei"/>
                <a:cs typeface="Microsoft YaHei"/>
              </a:rPr>
              <a:t>。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怎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么猜才能问的问题次数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最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少？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2471166"/>
            <a:ext cx="8674735" cy="12458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627754" algn="l"/>
              </a:tabLst>
            </a:pPr>
            <a:r>
              <a:rPr dirty="0" sz="2000">
                <a:latin typeface="Microsoft YaHei"/>
                <a:cs typeface="Microsoft YaHei"/>
              </a:rPr>
              <a:t>是1吗？是2吗</a:t>
            </a:r>
            <a:r>
              <a:rPr dirty="0" sz="2000" spc="-5">
                <a:latin typeface="Microsoft YaHei"/>
                <a:cs typeface="Microsoft YaHei"/>
              </a:rPr>
              <a:t>？.......</a:t>
            </a:r>
            <a:r>
              <a:rPr dirty="0" sz="2000">
                <a:latin typeface="Microsoft YaHei"/>
                <a:cs typeface="Microsoft YaHei"/>
              </a:rPr>
              <a:t>是999吗？</a:t>
            </a:r>
            <a:r>
              <a:rPr dirty="0" sz="2000">
                <a:latin typeface="Microsoft YaHei"/>
                <a:cs typeface="Microsoft YaHei"/>
              </a:rPr>
              <a:t>	</a:t>
            </a:r>
            <a:r>
              <a:rPr dirty="0" sz="2000">
                <a:latin typeface="Microsoft YaHei"/>
                <a:cs typeface="Microsoft YaHei"/>
              </a:rPr>
              <a:t>平均要问500次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大于</a:t>
            </a:r>
            <a:r>
              <a:rPr dirty="0" sz="2000" spc="-5">
                <a:latin typeface="Microsoft YaHei"/>
                <a:cs typeface="Microsoft YaHei"/>
              </a:rPr>
              <a:t>500</a:t>
            </a:r>
            <a:r>
              <a:rPr dirty="0" sz="2000">
                <a:latin typeface="Microsoft YaHei"/>
                <a:cs typeface="Microsoft YaHei"/>
              </a:rPr>
              <a:t>吗？大</a:t>
            </a:r>
            <a:r>
              <a:rPr dirty="0" sz="2000" spc="5">
                <a:latin typeface="Microsoft YaHei"/>
                <a:cs typeface="Microsoft YaHei"/>
              </a:rPr>
              <a:t>于</a:t>
            </a:r>
            <a:r>
              <a:rPr dirty="0" sz="2000" spc="-5">
                <a:latin typeface="Microsoft YaHei"/>
                <a:cs typeface="Microsoft YaHei"/>
              </a:rPr>
              <a:t>750</a:t>
            </a:r>
            <a:r>
              <a:rPr dirty="0" sz="2000">
                <a:latin typeface="Microsoft YaHei"/>
                <a:cs typeface="Microsoft YaHei"/>
              </a:rPr>
              <a:t>吗？大</a:t>
            </a:r>
            <a:r>
              <a:rPr dirty="0" sz="2000" spc="-10">
                <a:latin typeface="Microsoft YaHei"/>
                <a:cs typeface="Microsoft YaHei"/>
              </a:rPr>
              <a:t>于</a:t>
            </a:r>
            <a:r>
              <a:rPr dirty="0" sz="2000" spc="-5">
                <a:latin typeface="Microsoft YaHei"/>
                <a:cs typeface="Microsoft YaHei"/>
              </a:rPr>
              <a:t>625</a:t>
            </a:r>
            <a:r>
              <a:rPr dirty="0" sz="2000">
                <a:latin typeface="Microsoft YaHei"/>
                <a:cs typeface="Microsoft YaHei"/>
              </a:rPr>
              <a:t>吗</a:t>
            </a:r>
            <a:r>
              <a:rPr dirty="0" sz="2000" spc="5">
                <a:latin typeface="Microsoft YaHei"/>
                <a:cs typeface="Microsoft YaHei"/>
              </a:rPr>
              <a:t>？</a:t>
            </a:r>
            <a:r>
              <a:rPr dirty="0" sz="2000" spc="-7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......</a:t>
            </a:r>
            <a:r>
              <a:rPr dirty="0" sz="2000">
                <a:latin typeface="Microsoft YaHei"/>
                <a:cs typeface="Microsoft YaHei"/>
              </a:rPr>
              <a:t>每次缩小猜测范围到上次的一半，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只需要</a:t>
            </a:r>
            <a:r>
              <a:rPr dirty="0" sz="2000" spc="-10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10次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2982722" y="3377598"/>
          <a:ext cx="4329430" cy="7632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629"/>
                <a:gridCol w="244475"/>
                <a:gridCol w="488950"/>
                <a:gridCol w="245744"/>
                <a:gridCol w="3136265"/>
              </a:tblGrid>
              <a:tr h="381508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85"/>
                        </a:spcBef>
                      </a:pPr>
                      <a:r>
                        <a:rPr dirty="0" sz="1600" b="1">
                          <a:latin typeface="Courier New"/>
                          <a:cs typeface="Courier New"/>
                        </a:rPr>
                        <a:t>L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1079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"/>
                        </a:spcBef>
                      </a:pPr>
                      <a:r>
                        <a:rPr dirty="0" sz="1600" b="1">
                          <a:latin typeface="Courier New"/>
                          <a:cs typeface="Courier New"/>
                        </a:rPr>
                        <a:t>=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1079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"/>
                        </a:spcBef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mid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10795"/>
                </a:tc>
                <a:tc>
                  <a:txBody>
                    <a:bodyPr/>
                    <a:lstStyle/>
                    <a:p>
                      <a:pPr algn="r" marR="53975">
                        <a:lnSpc>
                          <a:spcPct val="100000"/>
                        </a:lnSpc>
                        <a:spcBef>
                          <a:spcPts val="85"/>
                        </a:spcBef>
                      </a:pPr>
                      <a:r>
                        <a:rPr dirty="0" sz="1600" b="1">
                          <a:latin typeface="Courier New"/>
                          <a:cs typeface="Courier New"/>
                        </a:rPr>
                        <a:t>+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10795"/>
                </a:tc>
                <a:tc>
                  <a:txBody>
                    <a:bodyPr/>
                    <a:lstStyle/>
                    <a:p>
                      <a:pPr algn="ctr" marL="27940">
                        <a:lnSpc>
                          <a:spcPct val="100000"/>
                        </a:lnSpc>
                        <a:spcBef>
                          <a:spcPts val="85"/>
                        </a:spcBef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1;</a:t>
                      </a:r>
                      <a:r>
                        <a:rPr dirty="0" sz="1600" spc="-30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00AF50"/>
                          </a:solidFill>
                          <a:latin typeface="Courier New"/>
                          <a:cs typeface="Courier New"/>
                        </a:rPr>
                        <a:t>//</a:t>
                      </a:r>
                      <a:r>
                        <a:rPr dirty="0" sz="1600" spc="-5" b="1">
                          <a:solidFill>
                            <a:srgbClr val="00AF50"/>
                          </a:solidFill>
                          <a:latin typeface="Microsoft YaHei"/>
                          <a:cs typeface="Microsoft YaHei"/>
                        </a:rPr>
                        <a:t>设置新的查找区间的左端点</a:t>
                      </a:r>
                      <a:endParaRPr sz="1600">
                        <a:latin typeface="Microsoft YaHei"/>
                        <a:cs typeface="Microsoft YaHei"/>
                      </a:endParaRPr>
                    </a:p>
                  </a:txBody>
                  <a:tcPr marL="0" marR="0" marB="0" marT="10795"/>
                </a:tc>
              </a:tr>
              <a:tr h="381508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925"/>
                        </a:spcBef>
                      </a:pPr>
                      <a:r>
                        <a:rPr dirty="0" sz="1600" b="1">
                          <a:latin typeface="Courier New"/>
                          <a:cs typeface="Courier New"/>
                        </a:rPr>
                        <a:t>R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11747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25"/>
                        </a:spcBef>
                      </a:pPr>
                      <a:r>
                        <a:rPr dirty="0" sz="1600" b="1">
                          <a:latin typeface="Courier New"/>
                          <a:cs typeface="Courier New"/>
                        </a:rPr>
                        <a:t>=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11747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25"/>
                        </a:spcBef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mid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117475"/>
                </a:tc>
                <a:tc>
                  <a:txBody>
                    <a:bodyPr/>
                    <a:lstStyle/>
                    <a:p>
                      <a:pPr algn="r" marR="53340">
                        <a:lnSpc>
                          <a:spcPct val="100000"/>
                        </a:lnSpc>
                        <a:spcBef>
                          <a:spcPts val="925"/>
                        </a:spcBef>
                      </a:pPr>
                      <a:r>
                        <a:rPr dirty="0" sz="1600" b="1">
                          <a:latin typeface="Courier New"/>
                          <a:cs typeface="Courier New"/>
                        </a:rPr>
                        <a:t>-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B="0" marT="117475"/>
                </a:tc>
                <a:tc>
                  <a:txBody>
                    <a:bodyPr/>
                    <a:lstStyle/>
                    <a:p>
                      <a:pPr algn="ctr" marL="29209">
                        <a:lnSpc>
                          <a:spcPct val="100000"/>
                        </a:lnSpc>
                        <a:spcBef>
                          <a:spcPts val="925"/>
                        </a:spcBef>
                      </a:pPr>
                      <a:r>
                        <a:rPr dirty="0" sz="1600" spc="-5" b="1">
                          <a:latin typeface="Courier New"/>
                          <a:cs typeface="Courier New"/>
                        </a:rPr>
                        <a:t>1;</a:t>
                      </a:r>
                      <a:r>
                        <a:rPr dirty="0" sz="1600" spc="-45" b="1">
                          <a:latin typeface="Courier New"/>
                          <a:cs typeface="Courier New"/>
                        </a:rPr>
                        <a:t> </a:t>
                      </a:r>
                      <a:r>
                        <a:rPr dirty="0" sz="1600" spc="-5" b="1">
                          <a:solidFill>
                            <a:srgbClr val="00AF50"/>
                          </a:solidFill>
                          <a:latin typeface="Courier New"/>
                          <a:cs typeface="Courier New"/>
                        </a:rPr>
                        <a:t>//</a:t>
                      </a:r>
                      <a:r>
                        <a:rPr dirty="0" sz="1600" spc="-5" b="1">
                          <a:solidFill>
                            <a:srgbClr val="00AF50"/>
                          </a:solidFill>
                          <a:latin typeface="Microsoft YaHei"/>
                          <a:cs typeface="Microsoft YaHei"/>
                        </a:rPr>
                        <a:t>设置新的查找区间的右端点</a:t>
                      </a:r>
                      <a:endParaRPr sz="1600">
                        <a:latin typeface="Microsoft YaHei"/>
                        <a:cs typeface="Microsoft YaHei"/>
                      </a:endParaRPr>
                    </a:p>
                  </a:txBody>
                  <a:tcPr marL="0" marR="0" marB="0" marT="117475"/>
                </a:tc>
              </a:tr>
            </a:tbl>
          </a:graphicData>
        </a:graphic>
      </p:graphicFrame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16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44778"/>
            <a:ext cx="8662035" cy="42202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写一个函数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Bi</a:t>
            </a:r>
            <a:r>
              <a:rPr dirty="0" sz="1800" spc="-15">
                <a:solidFill>
                  <a:srgbClr val="6F2F9F"/>
                </a:solidFill>
                <a:latin typeface="Arial MT"/>
                <a:cs typeface="Arial MT"/>
              </a:rPr>
              <a:t>n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ar</a:t>
            </a:r>
            <a:r>
              <a:rPr dirty="0" sz="1800" spc="-35">
                <a:solidFill>
                  <a:srgbClr val="6F2F9F"/>
                </a:solidFill>
                <a:latin typeface="Arial MT"/>
                <a:cs typeface="Arial MT"/>
              </a:rPr>
              <a:t>y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S</a:t>
            </a:r>
            <a:r>
              <a:rPr dirty="0" sz="1800" spc="-15">
                <a:solidFill>
                  <a:srgbClr val="6F2F9F"/>
                </a:solidFill>
                <a:latin typeface="Arial MT"/>
                <a:cs typeface="Arial MT"/>
              </a:rPr>
              <a:t>e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ac</a:t>
            </a:r>
            <a:r>
              <a:rPr dirty="0" sz="1800" spc="-15">
                <a:solidFill>
                  <a:srgbClr val="6F2F9F"/>
                </a:solidFill>
                <a:latin typeface="Arial MT"/>
                <a:cs typeface="Arial MT"/>
              </a:rPr>
              <a:t>h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，在包含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siz</a:t>
            </a:r>
            <a:r>
              <a:rPr dirty="0" sz="1800" spc="-15">
                <a:solidFill>
                  <a:srgbClr val="6F2F9F"/>
                </a:solidFill>
                <a:latin typeface="Arial MT"/>
                <a:cs typeface="Arial MT"/>
              </a:rPr>
              <a:t>e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个元素的、从小到大排序的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i</a:t>
            </a:r>
            <a:r>
              <a:rPr dirty="0" sz="1800" spc="-15">
                <a:solidFill>
                  <a:srgbClr val="6F2F9F"/>
                </a:solidFill>
                <a:latin typeface="Arial MT"/>
                <a:cs typeface="Arial MT"/>
              </a:rPr>
              <a:t>n</a:t>
            </a:r>
            <a:r>
              <a:rPr dirty="0" sz="1800">
                <a:solidFill>
                  <a:srgbClr val="6F2F9F"/>
                </a:solidFill>
                <a:latin typeface="Arial MT"/>
                <a:cs typeface="Arial MT"/>
              </a:rPr>
              <a:t>t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1800" spc="-5">
                <a:solidFill>
                  <a:srgbClr val="6F2F9F"/>
                </a:solidFill>
                <a:latin typeface="Microsoft YaHei"/>
                <a:cs typeface="Microsoft YaHei"/>
              </a:rPr>
              <a:t>组</a:t>
            </a:r>
            <a:r>
              <a:rPr dirty="0" sz="1800" spc="-10">
                <a:solidFill>
                  <a:srgbClr val="6F2F9F"/>
                </a:solidFill>
                <a:latin typeface="Arial MT"/>
                <a:cs typeface="Arial MT"/>
              </a:rPr>
              <a:t>a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里查找元素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2100"/>
              </a:lnSpc>
            </a:pP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p,</a:t>
            </a:r>
            <a:r>
              <a:rPr dirty="0" sz="1800" spc="-5">
                <a:solidFill>
                  <a:srgbClr val="6F2F9F"/>
                </a:solidFill>
                <a:latin typeface="Microsoft YaHei"/>
                <a:cs typeface="Microsoft YaHei"/>
              </a:rPr>
              <a:t>如果找到，则返回元素下标，如果找不到，则返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回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-1</a:t>
            </a:r>
            <a:r>
              <a:rPr dirty="0" sz="1800" spc="-5">
                <a:solidFill>
                  <a:srgbClr val="6F2F9F"/>
                </a:solidFill>
                <a:latin typeface="Microsoft YaHei"/>
                <a:cs typeface="Microsoft YaHei"/>
              </a:rPr>
              <a:t>。要求复杂度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O(log(n))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ts val="1860"/>
              </a:lnSpc>
            </a:pPr>
            <a:r>
              <a:rPr dirty="0" sz="1600" spc="-5" b="1">
                <a:latin typeface="Courier New"/>
                <a:cs typeface="Courier New"/>
              </a:rPr>
              <a:t>int BinarySearch(int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a[],int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size,int </a:t>
            </a:r>
            <a:r>
              <a:rPr dirty="0" sz="1600" spc="-10" b="1">
                <a:latin typeface="Courier New"/>
                <a:cs typeface="Courier New"/>
              </a:rPr>
              <a:t>p)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L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查找区间的左端点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 R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查找区间的右端点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while(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L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R)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如果查找区间不为空就继续查找</a:t>
            </a:r>
            <a:endParaRPr sz="1600">
              <a:latin typeface="Microsoft YaHei"/>
              <a:cs typeface="Microsoft YaHei"/>
            </a:endParaRPr>
          </a:p>
          <a:p>
            <a:pPr marL="1841500" marR="1569085">
              <a:lnSpc>
                <a:spcPts val="1900"/>
              </a:lnSpc>
              <a:spcBef>
                <a:spcPts val="80"/>
              </a:spcBef>
            </a:pPr>
            <a:r>
              <a:rPr dirty="0" sz="1600" spc="-5" b="1">
                <a:latin typeface="Courier New"/>
                <a:cs typeface="Courier New"/>
              </a:rPr>
              <a:t>int mid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L+(R-L)/2;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取查找区间正中元素的下标 </a:t>
            </a:r>
            <a:r>
              <a:rPr dirty="0" sz="1600" spc="-5" b="1">
                <a:latin typeface="Courier New"/>
                <a:cs typeface="Courier New"/>
              </a:rPr>
              <a:t>if( p</a:t>
            </a:r>
            <a:r>
              <a:rPr dirty="0" sz="1600" b="1">
                <a:latin typeface="Courier New"/>
                <a:cs typeface="Courier New"/>
              </a:rPr>
              <a:t> ==</a:t>
            </a:r>
            <a:r>
              <a:rPr dirty="0" sz="1600" spc="-5" b="1">
                <a:latin typeface="Courier New"/>
                <a:cs typeface="Courier New"/>
              </a:rPr>
              <a:t> a[mid]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)</a:t>
            </a:r>
            <a:endParaRPr sz="1600">
              <a:latin typeface="Courier New"/>
              <a:cs typeface="Courier New"/>
            </a:endParaRPr>
          </a:p>
          <a:p>
            <a:pPr marL="2755900">
              <a:lnSpc>
                <a:spcPts val="1855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4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mid;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else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if(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 a[mid])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5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else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5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-1;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r>
              <a:rPr dirty="0" sz="1600" spc="-4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复杂度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O(log(n))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二分查找函数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652653"/>
            <a:ext cx="8649970" cy="42170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写一个函</a:t>
            </a:r>
            <a:r>
              <a:rPr dirty="0" sz="1800" spc="-10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L</a:t>
            </a:r>
            <a:r>
              <a:rPr dirty="0" sz="1800" spc="-15">
                <a:solidFill>
                  <a:srgbClr val="6F2F9F"/>
                </a:solidFill>
                <a:latin typeface="Arial MT"/>
                <a:cs typeface="Arial MT"/>
              </a:rPr>
              <a:t>o</a:t>
            </a:r>
            <a:r>
              <a:rPr dirty="0" sz="1800" spc="-45">
                <a:solidFill>
                  <a:srgbClr val="6F2F9F"/>
                </a:solidFill>
                <a:latin typeface="Arial MT"/>
                <a:cs typeface="Arial MT"/>
              </a:rPr>
              <a:t>w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erB</a:t>
            </a:r>
            <a:r>
              <a:rPr dirty="0" sz="1800" spc="-15">
                <a:solidFill>
                  <a:srgbClr val="6F2F9F"/>
                </a:solidFill>
                <a:latin typeface="Arial MT"/>
                <a:cs typeface="Arial MT"/>
              </a:rPr>
              <a:t>o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un</a:t>
            </a:r>
            <a:r>
              <a:rPr dirty="0" sz="1800" spc="-10">
                <a:solidFill>
                  <a:srgbClr val="6F2F9F"/>
                </a:solidFill>
                <a:latin typeface="Arial MT"/>
                <a:cs typeface="Arial MT"/>
              </a:rPr>
              <a:t>d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，在包含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siz</a:t>
            </a:r>
            <a:r>
              <a:rPr dirty="0" sz="1800" spc="-15">
                <a:solidFill>
                  <a:srgbClr val="6F2F9F"/>
                </a:solidFill>
                <a:latin typeface="Arial MT"/>
                <a:cs typeface="Arial MT"/>
              </a:rPr>
              <a:t>e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个元素的、从小到大排序</a:t>
            </a:r>
            <a:r>
              <a:rPr dirty="0" sz="1800" spc="-10">
                <a:solidFill>
                  <a:srgbClr val="6F2F9F"/>
                </a:solidFill>
                <a:latin typeface="Microsoft YaHei"/>
                <a:cs typeface="Microsoft YaHei"/>
              </a:rPr>
              <a:t>的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i</a:t>
            </a:r>
            <a:r>
              <a:rPr dirty="0" sz="1800" spc="-15">
                <a:solidFill>
                  <a:srgbClr val="6F2F9F"/>
                </a:solidFill>
                <a:latin typeface="Arial MT"/>
                <a:cs typeface="Arial MT"/>
              </a:rPr>
              <a:t>n</a:t>
            </a:r>
            <a:r>
              <a:rPr dirty="0" sz="1800">
                <a:solidFill>
                  <a:srgbClr val="6F2F9F"/>
                </a:solidFill>
                <a:latin typeface="Arial MT"/>
                <a:cs typeface="Arial MT"/>
              </a:rPr>
              <a:t>t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数组</a:t>
            </a:r>
            <a:r>
              <a:rPr dirty="0" sz="1800" spc="-10">
                <a:solidFill>
                  <a:srgbClr val="6F2F9F"/>
                </a:solidFill>
                <a:latin typeface="Arial MT"/>
                <a:cs typeface="Arial MT"/>
              </a:rPr>
              <a:t>a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里查找比给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2110"/>
              </a:lnSpc>
            </a:pPr>
            <a:r>
              <a:rPr dirty="0" sz="1800" spc="-5">
                <a:solidFill>
                  <a:srgbClr val="6F2F9F"/>
                </a:solidFill>
                <a:latin typeface="Microsoft YaHei"/>
                <a:cs typeface="Microsoft YaHei"/>
              </a:rPr>
              <a:t>定整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1800" spc="-10">
                <a:solidFill>
                  <a:srgbClr val="6F2F9F"/>
                </a:solidFill>
                <a:latin typeface="Arial MT"/>
                <a:cs typeface="Arial MT"/>
              </a:rPr>
              <a:t>p</a:t>
            </a:r>
            <a:r>
              <a:rPr dirty="0" sz="1800" spc="-5">
                <a:solidFill>
                  <a:srgbClr val="6F2F9F"/>
                </a:solidFill>
                <a:latin typeface="Microsoft YaHei"/>
                <a:cs typeface="Microsoft YaHei"/>
              </a:rPr>
              <a:t>小的，下标最大的元素。找到则返回其下标，找不到则返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回</a:t>
            </a:r>
            <a:r>
              <a:rPr dirty="0" sz="1800" spc="-5">
                <a:solidFill>
                  <a:srgbClr val="6F2F9F"/>
                </a:solidFill>
                <a:latin typeface="Arial MT"/>
                <a:cs typeface="Arial MT"/>
              </a:rPr>
              <a:t>-</a:t>
            </a:r>
            <a:r>
              <a:rPr dirty="0" sz="1800">
                <a:solidFill>
                  <a:srgbClr val="6F2F9F"/>
                </a:solidFill>
                <a:latin typeface="Arial MT"/>
                <a:cs typeface="Arial MT"/>
              </a:rPr>
              <a:t>1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ts val="1860"/>
              </a:lnSpc>
              <a:tabLst>
                <a:tab pos="4902200" algn="l"/>
              </a:tabLst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LowerBound(int</a:t>
            </a:r>
            <a:r>
              <a:rPr dirty="0" sz="1600" spc="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a[],int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size,int</a:t>
            </a:r>
            <a:r>
              <a:rPr dirty="0" sz="1600" spc="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p)	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复杂度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O(log(n))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L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查找区间的左端点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 R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size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查找区间的右端点</a:t>
            </a:r>
            <a:endParaRPr sz="1600">
              <a:latin typeface="Microsoft YaHei"/>
              <a:cs typeface="Microsoft YaHei"/>
            </a:endParaRPr>
          </a:p>
          <a:p>
            <a:pPr marL="927100" marR="2553970">
              <a:lnSpc>
                <a:spcPct val="100000"/>
              </a:lnSpc>
            </a:pP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int</a:t>
            </a:r>
            <a:r>
              <a:rPr dirty="0" sz="160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lastPos</a:t>
            </a:r>
            <a:r>
              <a:rPr dirty="0" sz="160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=</a:t>
            </a:r>
            <a:r>
              <a:rPr dirty="0" sz="1600" spc="1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-1;</a:t>
            </a:r>
            <a:r>
              <a:rPr dirty="0" sz="1600" spc="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到目前为止找到的最优解 </a:t>
            </a:r>
            <a:r>
              <a:rPr dirty="0" sz="1600" spc="-5" b="1">
                <a:latin typeface="Courier New"/>
                <a:cs typeface="Courier New"/>
              </a:rPr>
              <a:t>while( L &lt;=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R)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如果查找区间不为空就继续查找</a:t>
            </a:r>
            <a:endParaRPr sz="1600">
              <a:latin typeface="Microsoft YaHei"/>
              <a:cs typeface="Microsoft YaHei"/>
            </a:endParaRPr>
          </a:p>
          <a:p>
            <a:pPr marL="1841500" marR="1557020">
              <a:lnSpc>
                <a:spcPts val="1900"/>
              </a:lnSpc>
              <a:spcBef>
                <a:spcPts val="80"/>
              </a:spcBef>
            </a:pPr>
            <a:r>
              <a:rPr dirty="0" sz="1600" spc="-5" b="1">
                <a:latin typeface="Courier New"/>
                <a:cs typeface="Courier New"/>
              </a:rPr>
              <a:t>int mid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L+(R-L)/2;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取查找区间正中元素的下标 </a:t>
            </a:r>
            <a:r>
              <a:rPr dirty="0" sz="1600" spc="-5" b="1">
                <a:latin typeface="Courier New"/>
                <a:cs typeface="Courier New"/>
              </a:rPr>
              <a:t>if(a[mid]&gt;=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p)</a:t>
            </a:r>
            <a:endParaRPr sz="1600">
              <a:latin typeface="Courier New"/>
              <a:cs typeface="Courier New"/>
            </a:endParaRPr>
          </a:p>
          <a:p>
            <a:pPr marL="2755900">
              <a:lnSpc>
                <a:spcPts val="1855"/>
              </a:lnSpc>
            </a:pPr>
            <a:r>
              <a:rPr dirty="0" sz="1600" spc="-5" b="1">
                <a:latin typeface="Courier New"/>
                <a:cs typeface="Courier New"/>
              </a:rPr>
              <a:t>R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mid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1;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else</a:t>
            </a:r>
            <a:r>
              <a:rPr dirty="0" sz="1600" spc="-6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2755900" marR="4177665">
              <a:lnSpc>
                <a:spcPct val="100000"/>
              </a:lnSpc>
            </a:pP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lastPos</a:t>
            </a:r>
            <a:r>
              <a:rPr dirty="0" sz="1600" spc="-3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=</a:t>
            </a:r>
            <a:r>
              <a:rPr dirty="0" sz="1600" spc="-4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mid; </a:t>
            </a:r>
            <a:r>
              <a:rPr dirty="0" sz="1600" spc="-944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L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mid+1;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return</a:t>
            </a:r>
            <a:r>
              <a:rPr dirty="0" sz="1600" spc="-3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lastPos</a:t>
            </a:r>
            <a:r>
              <a:rPr dirty="0" sz="1600" spc="-5" b="1">
                <a:latin typeface="Courier New"/>
                <a:cs typeface="Courier New"/>
              </a:rPr>
              <a:t>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86639" y="4844897"/>
            <a:ext cx="14732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17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86639" y="63753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二分查找函数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649605"/>
            <a:ext cx="7197090" cy="214058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b="1">
                <a:latin typeface="Microsoft YaHei"/>
                <a:cs typeface="Microsoft YaHei"/>
              </a:rPr>
              <a:t>注意：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2280"/>
              </a:spcBef>
            </a:pPr>
            <a:r>
              <a:rPr dirty="0" sz="2000" spc="-5" b="1">
                <a:latin typeface="Courier New"/>
                <a:cs typeface="Courier New"/>
              </a:rPr>
              <a:t>int mid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5" b="1">
                <a:latin typeface="Courier New"/>
                <a:cs typeface="Courier New"/>
              </a:rPr>
              <a:t> (L+R)/2;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取查找区间正中元素的</a:t>
            </a:r>
            <a:r>
              <a:rPr dirty="0" sz="2000" spc="-10" b="1">
                <a:solidFill>
                  <a:srgbClr val="00AF50"/>
                </a:solidFill>
                <a:latin typeface="Microsoft YaHei"/>
                <a:cs typeface="Microsoft YaHei"/>
              </a:rPr>
              <a:t>下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标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35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spc="5" b="1">
                <a:latin typeface="Microsoft YaHei"/>
                <a:cs typeface="Microsoft YaHei"/>
              </a:rPr>
              <a:t>为了防止</a:t>
            </a:r>
            <a:r>
              <a:rPr dirty="0" sz="2000" spc="-85" b="1">
                <a:latin typeface="Microsoft YaHei"/>
                <a:cs typeface="Microsoft YaHei"/>
              </a:rPr>
              <a:t> </a:t>
            </a:r>
            <a:r>
              <a:rPr dirty="0" sz="2000" spc="-5" b="1">
                <a:latin typeface="Microsoft YaHei"/>
                <a:cs typeface="Microsoft YaHei"/>
              </a:rPr>
              <a:t>(L+R)</a:t>
            </a:r>
            <a:r>
              <a:rPr dirty="0" sz="2000" b="1">
                <a:latin typeface="Microsoft YaHei"/>
                <a:cs typeface="Microsoft YaHei"/>
              </a:rPr>
              <a:t>过大溢出: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2250"/>
              </a:spcBef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2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mid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2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L+(R-L)/2;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18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86639" y="63753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二分查找函数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4" name="object 4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310997" y="2490977"/>
            <a:ext cx="2259330" cy="3606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Microsoft YaHei"/>
                <a:cs typeface="Microsoft YaHei"/>
              </a:rPr>
              <a:t>二分法求方程的根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892033" y="4709871"/>
            <a:ext cx="104076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Microsoft YaHei"/>
                <a:cs typeface="Microsoft YaHei"/>
              </a:rPr>
              <a:t>祁连山风光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16935" y="428116"/>
            <a:ext cx="6228715" cy="41926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995422" y="74802"/>
            <a:ext cx="2061845" cy="3308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000000"/>
                </a:solidFill>
                <a:latin typeface="Microsoft YaHei"/>
                <a:cs typeface="Microsoft YaHei"/>
              </a:rPr>
              <a:t>信息科学技术学院</a:t>
            </a:r>
            <a:endParaRPr sz="2000">
              <a:latin typeface="Microsoft YaHei"/>
              <a:cs typeface="Microsoft YaHei"/>
            </a:endParaRP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650991" y="556259"/>
            <a:ext cx="3241548" cy="4320540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832510" y="1517726"/>
            <a:ext cx="3803015" cy="2037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Microsoft YaHei"/>
                <a:cs typeface="Microsoft YaHei"/>
              </a:rPr>
              <a:t>指定教材</a:t>
            </a:r>
            <a:r>
              <a:rPr dirty="0" sz="1800">
                <a:latin typeface="Malgun Gothic Semilight"/>
                <a:cs typeface="Malgun Gothic Semilight"/>
              </a:rPr>
              <a:t>：</a:t>
            </a:r>
            <a:endParaRPr sz="1800">
              <a:latin typeface="Malgun Gothic Semilight"/>
              <a:cs typeface="Malgun Gothic Semilight"/>
            </a:endParaRPr>
          </a:p>
          <a:p>
            <a:pPr algn="ctr">
              <a:lnSpc>
                <a:spcPct val="100000"/>
              </a:lnSpc>
              <a:spcBef>
                <a:spcPts val="2140"/>
              </a:spcBef>
            </a:pPr>
            <a:r>
              <a:rPr dirty="0" sz="2400" spc="5">
                <a:latin typeface="Malgun Gothic Semilight"/>
                <a:cs typeface="Malgun Gothic Semilight"/>
              </a:rPr>
              <a:t>《</a:t>
            </a:r>
            <a:r>
              <a:rPr dirty="0" sz="2400" b="1">
                <a:latin typeface="Microsoft YaHei"/>
                <a:cs typeface="Microsoft YaHei"/>
              </a:rPr>
              <a:t>新标</a:t>
            </a:r>
            <a:r>
              <a:rPr dirty="0" sz="2400" spc="-5" b="1">
                <a:latin typeface="Microsoft YaHei"/>
                <a:cs typeface="Microsoft YaHei"/>
              </a:rPr>
              <a:t>准C++</a:t>
            </a:r>
            <a:r>
              <a:rPr dirty="0" sz="2400" b="1">
                <a:latin typeface="Microsoft YaHei"/>
                <a:cs typeface="Microsoft YaHei"/>
              </a:rPr>
              <a:t>程序设计教程</a:t>
            </a:r>
            <a:r>
              <a:rPr dirty="0" sz="2400">
                <a:latin typeface="Malgun Gothic Semilight"/>
                <a:cs typeface="Malgun Gothic Semilight"/>
              </a:rPr>
              <a:t>》</a:t>
            </a:r>
            <a:endParaRPr sz="2400">
              <a:latin typeface="Malgun Gothic Semilight"/>
              <a:cs typeface="Malgun Gothic Semilight"/>
            </a:endParaRPr>
          </a:p>
          <a:p>
            <a:pPr algn="ctr">
              <a:lnSpc>
                <a:spcPct val="100000"/>
              </a:lnSpc>
              <a:spcBef>
                <a:spcPts val="2175"/>
              </a:spcBef>
            </a:pPr>
            <a:r>
              <a:rPr dirty="0" sz="1800">
                <a:latin typeface="Microsoft YaHei"/>
                <a:cs typeface="Microsoft YaHei"/>
              </a:rPr>
              <a:t>郭炜</a:t>
            </a:r>
            <a:r>
              <a:rPr dirty="0" sz="1800" spc="-10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编著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algn="ctr" marL="635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清华大学出版社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2</a:t>
            </a:fld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4638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二分法求方程的根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2867" y="947750"/>
            <a:ext cx="8558530" cy="21596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求下面方程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的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一个根</a:t>
            </a:r>
            <a:r>
              <a:rPr dirty="0" sz="2000" spc="-5" b="1">
                <a:solidFill>
                  <a:srgbClr val="6F2F9F"/>
                </a:solidFill>
                <a:latin typeface="Microsoft YaHei"/>
                <a:cs typeface="Microsoft YaHei"/>
              </a:rPr>
              <a:t>：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f(x)</a:t>
            </a:r>
            <a:r>
              <a:rPr dirty="0" sz="2000" spc="-6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=</a:t>
            </a:r>
            <a:r>
              <a:rPr dirty="0" sz="2000" spc="-2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x</a:t>
            </a:r>
            <a:r>
              <a:rPr dirty="0" baseline="25641" sz="1950" b="1">
                <a:solidFill>
                  <a:srgbClr val="6F2F9F"/>
                </a:solidFill>
                <a:latin typeface="Arial"/>
                <a:cs typeface="Arial"/>
              </a:rPr>
              <a:t>3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-5x</a:t>
            </a:r>
            <a:r>
              <a:rPr dirty="0" baseline="25641" sz="1950" b="1">
                <a:solidFill>
                  <a:srgbClr val="6F2F9F"/>
                </a:solidFill>
                <a:latin typeface="Arial"/>
                <a:cs typeface="Arial"/>
              </a:rPr>
              <a:t>2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+10x-80</a:t>
            </a:r>
            <a:r>
              <a:rPr dirty="0" sz="2000" spc="-6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=</a:t>
            </a:r>
            <a:r>
              <a:rPr dirty="0" sz="2000" spc="-25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0</a:t>
            </a:r>
            <a:endParaRPr sz="20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若求出的根是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a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，则要求</a:t>
            </a:r>
            <a:r>
              <a:rPr dirty="0" sz="2000" spc="-110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|f(a)|</a:t>
            </a:r>
            <a:r>
              <a:rPr dirty="0" sz="2000" spc="-45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&lt;=</a:t>
            </a:r>
            <a:r>
              <a:rPr dirty="0" sz="2000" spc="-35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spc="10" b="1">
                <a:solidFill>
                  <a:srgbClr val="6F2F9F"/>
                </a:solidFill>
                <a:latin typeface="Arial"/>
                <a:cs typeface="Arial"/>
              </a:rPr>
              <a:t>10</a:t>
            </a:r>
            <a:r>
              <a:rPr dirty="0" baseline="25641" sz="1950" spc="15" b="1">
                <a:solidFill>
                  <a:srgbClr val="6F2F9F"/>
                </a:solidFill>
                <a:latin typeface="Arial"/>
                <a:cs typeface="Arial"/>
              </a:rPr>
              <a:t>-6</a:t>
            </a:r>
            <a:endParaRPr baseline="25641" sz="19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050">
              <a:latin typeface="Arial"/>
              <a:cs typeface="Arial"/>
            </a:endParaRPr>
          </a:p>
          <a:p>
            <a:pPr marL="38100" marR="30480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解法：对f(x)</a:t>
            </a:r>
            <a:r>
              <a:rPr dirty="0" sz="2000" spc="-15">
                <a:latin typeface="Microsoft YaHei"/>
                <a:cs typeface="Microsoft YaHei"/>
              </a:rPr>
              <a:t>求</a:t>
            </a:r>
            <a:r>
              <a:rPr dirty="0" sz="2000">
                <a:latin typeface="Microsoft YaHei"/>
                <a:cs typeface="Microsoft YaHei"/>
              </a:rPr>
              <a:t>导，</a:t>
            </a:r>
            <a:r>
              <a:rPr dirty="0" sz="2000" spc="-15">
                <a:latin typeface="Microsoft YaHei"/>
                <a:cs typeface="Microsoft YaHei"/>
              </a:rPr>
              <a:t>得</a:t>
            </a:r>
            <a:r>
              <a:rPr dirty="0" sz="2000">
                <a:latin typeface="Microsoft YaHei"/>
                <a:cs typeface="Microsoft YaHei"/>
              </a:rPr>
              <a:t>f'(x)=3x</a:t>
            </a:r>
            <a:r>
              <a:rPr dirty="0" baseline="25641" sz="1950">
                <a:latin typeface="Microsoft YaHei"/>
                <a:cs typeface="Microsoft YaHei"/>
              </a:rPr>
              <a:t>2</a:t>
            </a:r>
            <a:r>
              <a:rPr dirty="0" sz="2000">
                <a:latin typeface="Microsoft YaHei"/>
                <a:cs typeface="Microsoft YaHei"/>
              </a:rPr>
              <a:t>-10x+10。</a:t>
            </a:r>
            <a:r>
              <a:rPr dirty="0" sz="2000" spc="-15">
                <a:latin typeface="Microsoft YaHei"/>
                <a:cs typeface="Microsoft YaHei"/>
              </a:rPr>
              <a:t>由</a:t>
            </a:r>
            <a:r>
              <a:rPr dirty="0" sz="2000">
                <a:latin typeface="Microsoft YaHei"/>
                <a:cs typeface="Microsoft YaHei"/>
              </a:rPr>
              <a:t>一元</a:t>
            </a:r>
            <a:r>
              <a:rPr dirty="0" sz="2000" spc="-15">
                <a:latin typeface="Microsoft YaHei"/>
                <a:cs typeface="Microsoft YaHei"/>
              </a:rPr>
              <a:t>二</a:t>
            </a:r>
            <a:r>
              <a:rPr dirty="0" sz="2000">
                <a:latin typeface="Microsoft YaHei"/>
                <a:cs typeface="Microsoft YaHei"/>
              </a:rPr>
              <a:t>次方</a:t>
            </a:r>
            <a:r>
              <a:rPr dirty="0" sz="2000" spc="-15">
                <a:latin typeface="Microsoft YaHei"/>
                <a:cs typeface="Microsoft YaHei"/>
              </a:rPr>
              <a:t>程</a:t>
            </a:r>
            <a:r>
              <a:rPr dirty="0" sz="2000">
                <a:latin typeface="Microsoft YaHei"/>
                <a:cs typeface="Microsoft YaHei"/>
              </a:rPr>
              <a:t>求根</a:t>
            </a:r>
            <a:r>
              <a:rPr dirty="0" sz="2000" spc="-15">
                <a:latin typeface="Microsoft YaHei"/>
                <a:cs typeface="Microsoft YaHei"/>
              </a:rPr>
              <a:t>公</a:t>
            </a:r>
            <a:r>
              <a:rPr dirty="0" sz="2000">
                <a:latin typeface="Microsoft YaHei"/>
                <a:cs typeface="Microsoft YaHei"/>
              </a:rPr>
              <a:t>式知</a:t>
            </a:r>
            <a:r>
              <a:rPr dirty="0" sz="2000" spc="-15">
                <a:latin typeface="Microsoft YaHei"/>
                <a:cs typeface="Microsoft YaHei"/>
              </a:rPr>
              <a:t>方</a:t>
            </a:r>
            <a:r>
              <a:rPr dirty="0" sz="2000">
                <a:latin typeface="Microsoft YaHei"/>
                <a:cs typeface="Microsoft YaHei"/>
              </a:rPr>
              <a:t>程 f'(x)=</a:t>
            </a:r>
            <a:r>
              <a:rPr dirty="0" sz="2000" spc="-4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0 无解，因此</a:t>
            </a:r>
            <a:r>
              <a:rPr dirty="0" sz="2000" spc="-5">
                <a:latin typeface="Microsoft YaHei"/>
                <a:cs typeface="Microsoft YaHei"/>
              </a:rPr>
              <a:t>f'(x)</a:t>
            </a:r>
            <a:r>
              <a:rPr dirty="0" sz="2000" spc="-15">
                <a:latin typeface="Microsoft YaHei"/>
                <a:cs typeface="Microsoft YaHei"/>
              </a:rPr>
              <a:t>恒</a:t>
            </a:r>
            <a:r>
              <a:rPr dirty="0" sz="2000">
                <a:latin typeface="Microsoft YaHei"/>
                <a:cs typeface="Microsoft YaHei"/>
              </a:rPr>
              <a:t>大于0</a:t>
            </a:r>
            <a:r>
              <a:rPr dirty="0" sz="2000" spc="-15">
                <a:latin typeface="Microsoft YaHei"/>
                <a:cs typeface="Microsoft YaHei"/>
              </a:rPr>
              <a:t>。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故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f(x)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是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单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调递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增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。</a:t>
            </a:r>
            <a:r>
              <a:rPr dirty="0" sz="2000" spc="-15">
                <a:latin typeface="Microsoft YaHei"/>
                <a:cs typeface="Microsoft YaHei"/>
              </a:rPr>
              <a:t>易</a:t>
            </a:r>
            <a:r>
              <a:rPr dirty="0" sz="2000">
                <a:latin typeface="Microsoft YaHei"/>
                <a:cs typeface="Microsoft YaHei"/>
              </a:rPr>
              <a:t>知</a:t>
            </a:r>
            <a:r>
              <a:rPr dirty="0" sz="2000" spc="-4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f(0)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&lt;</a:t>
            </a:r>
            <a:r>
              <a:rPr dirty="0" sz="2000" spc="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0</a:t>
            </a:r>
            <a:r>
              <a:rPr dirty="0" sz="2000">
                <a:latin typeface="Microsoft YaHei"/>
                <a:cs typeface="Microsoft YaHei"/>
              </a:rPr>
              <a:t>且 f(100)&gt;0,所以区间</a:t>
            </a:r>
            <a:r>
              <a:rPr dirty="0" sz="2000" spc="-5">
                <a:latin typeface="Microsoft YaHei"/>
                <a:cs typeface="Microsoft YaHei"/>
              </a:rPr>
              <a:t>[0,100]</a:t>
            </a:r>
            <a:r>
              <a:rPr dirty="0" sz="2000">
                <a:latin typeface="Microsoft YaHei"/>
                <a:cs typeface="Microsoft YaHei"/>
              </a:rPr>
              <a:t>内必</a:t>
            </a:r>
            <a:r>
              <a:rPr dirty="0" sz="2000" spc="-10">
                <a:latin typeface="Microsoft YaHei"/>
                <a:cs typeface="Microsoft YaHei"/>
              </a:rPr>
              <a:t>然</a:t>
            </a:r>
            <a:r>
              <a:rPr dirty="0" sz="2000">
                <a:latin typeface="Microsoft YaHei"/>
                <a:cs typeface="Microsoft YaHei"/>
              </a:rPr>
              <a:t>有且只有一</a:t>
            </a:r>
            <a:r>
              <a:rPr dirty="0" sz="2000" spc="-10">
                <a:latin typeface="Microsoft YaHei"/>
                <a:cs typeface="Microsoft YaHei"/>
              </a:rPr>
              <a:t>个</a:t>
            </a:r>
            <a:r>
              <a:rPr dirty="0" sz="2000" spc="-15">
                <a:latin typeface="Microsoft YaHei"/>
                <a:cs typeface="Microsoft YaHei"/>
              </a:rPr>
              <a:t>根</a:t>
            </a:r>
            <a:r>
              <a:rPr dirty="0" sz="2000">
                <a:latin typeface="Microsoft YaHei"/>
                <a:cs typeface="Microsoft YaHei"/>
              </a:rPr>
              <a:t>。</a:t>
            </a:r>
            <a:r>
              <a:rPr dirty="0" sz="2000" spc="-15">
                <a:latin typeface="Microsoft YaHei"/>
                <a:cs typeface="Microsoft YaHei"/>
              </a:rPr>
              <a:t>由</a:t>
            </a:r>
            <a:r>
              <a:rPr dirty="0" sz="2000">
                <a:latin typeface="Microsoft YaHei"/>
                <a:cs typeface="Microsoft YaHei"/>
              </a:rPr>
              <a:t>于</a:t>
            </a:r>
            <a:r>
              <a:rPr dirty="0" sz="2000" spc="-10">
                <a:latin typeface="Microsoft YaHei"/>
                <a:cs typeface="Microsoft YaHei"/>
              </a:rPr>
              <a:t>f(x)</a:t>
            </a:r>
            <a:r>
              <a:rPr dirty="0" sz="2000">
                <a:latin typeface="Microsoft YaHei"/>
                <a:cs typeface="Microsoft YaHei"/>
              </a:rPr>
              <a:t>在</a:t>
            </a:r>
            <a:r>
              <a:rPr dirty="0" sz="2000" spc="-5">
                <a:latin typeface="Microsoft YaHei"/>
                <a:cs typeface="Microsoft YaHei"/>
              </a:rPr>
              <a:t>[0,100]</a:t>
            </a:r>
            <a:r>
              <a:rPr dirty="0" sz="2000">
                <a:latin typeface="Microsoft YaHei"/>
                <a:cs typeface="Microsoft YaHei"/>
              </a:rPr>
              <a:t>内是单 调的，所以可以用二分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办法</a:t>
            </a:r>
            <a:r>
              <a:rPr dirty="0" sz="2000" spc="-15">
                <a:latin typeface="Microsoft YaHei"/>
                <a:cs typeface="Microsoft YaHei"/>
              </a:rPr>
              <a:t>在</a:t>
            </a:r>
            <a:r>
              <a:rPr dirty="0" sz="2000">
                <a:latin typeface="Microsoft YaHei"/>
                <a:cs typeface="Microsoft YaHei"/>
              </a:rPr>
              <a:t>区间</a:t>
            </a:r>
            <a:r>
              <a:rPr dirty="0" sz="2000" spc="-5">
                <a:latin typeface="Microsoft YaHei"/>
                <a:cs typeface="Microsoft YaHei"/>
              </a:rPr>
              <a:t>[0,100]</a:t>
            </a:r>
            <a:r>
              <a:rPr dirty="0" sz="2000">
                <a:latin typeface="Microsoft YaHei"/>
                <a:cs typeface="Microsoft YaHei"/>
              </a:rPr>
              <a:t>中寻</a:t>
            </a:r>
            <a:r>
              <a:rPr dirty="0" sz="2000" spc="-15">
                <a:latin typeface="Microsoft YaHei"/>
                <a:cs typeface="Microsoft YaHei"/>
              </a:rPr>
              <a:t>找</a:t>
            </a:r>
            <a:r>
              <a:rPr dirty="0" sz="2000">
                <a:latin typeface="Microsoft YaHei"/>
                <a:cs typeface="Microsoft YaHei"/>
              </a:rPr>
              <a:t>根。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20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4638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二分法求方程的根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582929"/>
            <a:ext cx="2466340" cy="9836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1841500">
              <a:lnSpc>
                <a:spcPct val="100000"/>
              </a:lnSpc>
              <a:spcBef>
                <a:spcPts val="95"/>
              </a:spcBef>
            </a:pPr>
            <a:r>
              <a:rPr dirty="0" sz="400" spc="-5" b="1">
                <a:latin typeface="Courier New"/>
                <a:cs typeface="Courier New"/>
              </a:rPr>
              <a:t>#include &lt;cstdio&gt; </a:t>
            </a:r>
            <a:r>
              <a:rPr dirty="0" sz="400" b="1">
                <a:latin typeface="Courier New"/>
                <a:cs typeface="Courier New"/>
              </a:rPr>
              <a:t> </a:t>
            </a:r>
            <a:r>
              <a:rPr dirty="0" sz="400" spc="-5" b="1">
                <a:latin typeface="Courier New"/>
                <a:cs typeface="Courier New"/>
              </a:rPr>
              <a:t>#include &lt;iostream&gt; </a:t>
            </a:r>
            <a:r>
              <a:rPr dirty="0" sz="400" spc="-225" b="1">
                <a:latin typeface="Courier New"/>
                <a:cs typeface="Courier New"/>
              </a:rPr>
              <a:t> </a:t>
            </a:r>
            <a:r>
              <a:rPr dirty="0" sz="400" spc="-5" b="1">
                <a:latin typeface="Courier New"/>
                <a:cs typeface="Courier New"/>
              </a:rPr>
              <a:t>#include &lt;cmath&gt; </a:t>
            </a:r>
            <a:r>
              <a:rPr dirty="0" sz="400" b="1">
                <a:latin typeface="Courier New"/>
                <a:cs typeface="Courier New"/>
              </a:rPr>
              <a:t> </a:t>
            </a:r>
            <a:r>
              <a:rPr dirty="0" sz="400" spc="-5" b="1">
                <a:latin typeface="Courier New"/>
                <a:cs typeface="Courier New"/>
              </a:rPr>
              <a:t>using</a:t>
            </a:r>
            <a:r>
              <a:rPr dirty="0" sz="400" spc="-35" b="1">
                <a:latin typeface="Courier New"/>
                <a:cs typeface="Courier New"/>
              </a:rPr>
              <a:t> </a:t>
            </a:r>
            <a:r>
              <a:rPr dirty="0" sz="400" spc="-5" b="1">
                <a:latin typeface="Courier New"/>
                <a:cs typeface="Courier New"/>
              </a:rPr>
              <a:t>namespace</a:t>
            </a:r>
            <a:r>
              <a:rPr dirty="0" sz="400" spc="-45" b="1">
                <a:latin typeface="Courier New"/>
                <a:cs typeface="Courier New"/>
              </a:rPr>
              <a:t> </a:t>
            </a:r>
            <a:r>
              <a:rPr dirty="0" sz="400" spc="-5" b="1">
                <a:latin typeface="Courier New"/>
                <a:cs typeface="Courier New"/>
              </a:rPr>
              <a:t>std;</a:t>
            </a:r>
            <a:endParaRPr sz="400">
              <a:latin typeface="Courier New"/>
              <a:cs typeface="Courier New"/>
            </a:endParaRPr>
          </a:p>
          <a:p>
            <a:pPr marL="12700">
              <a:lnSpc>
                <a:spcPts val="1789"/>
              </a:lnSpc>
            </a:pPr>
            <a:r>
              <a:rPr dirty="0" sz="1600" spc="-5" b="1">
                <a:latin typeface="Courier New"/>
                <a:cs typeface="Courier New"/>
              </a:rPr>
              <a:t>double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EPS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1e-6;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double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f(double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x)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1477645" algn="l"/>
              </a:tabLst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	{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01772" y="1053846"/>
            <a:ext cx="442277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988060" algn="l"/>
              </a:tabLst>
            </a:pPr>
            <a:r>
              <a:rPr dirty="0" sz="1600" spc="-5" b="1">
                <a:latin typeface="Courier New"/>
                <a:cs typeface="Courier New"/>
              </a:rPr>
              <a:t>return	x*x*x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- 5*x*x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10*x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-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80; }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2845435">
              <a:lnSpc>
                <a:spcPct val="100000"/>
              </a:lnSpc>
              <a:spcBef>
                <a:spcPts val="95"/>
              </a:spcBef>
            </a:pPr>
            <a:r>
              <a:rPr dirty="0" spc="-5"/>
              <a:t>double root, x1 = </a:t>
            </a:r>
            <a:r>
              <a:rPr dirty="0"/>
              <a:t>0, </a:t>
            </a:r>
            <a:r>
              <a:rPr dirty="0" spc="-5"/>
              <a:t>x2 = 100,y; </a:t>
            </a:r>
            <a:r>
              <a:rPr dirty="0" spc="-950"/>
              <a:t> </a:t>
            </a:r>
            <a:r>
              <a:rPr dirty="0" spc="-5"/>
              <a:t>root =</a:t>
            </a:r>
            <a:r>
              <a:rPr dirty="0" spc="5"/>
              <a:t> </a:t>
            </a:r>
            <a:r>
              <a:rPr dirty="0" spc="-5"/>
              <a:t>x1+(x2-x1)/2;</a:t>
            </a:r>
          </a:p>
          <a:p>
            <a:pPr marL="12700" marR="5080">
              <a:lnSpc>
                <a:spcPts val="1900"/>
              </a:lnSpc>
              <a:spcBef>
                <a:spcPts val="105"/>
              </a:spcBef>
            </a:pPr>
            <a:r>
              <a:rPr dirty="0" spc="-5"/>
              <a:t>int</a:t>
            </a:r>
            <a:r>
              <a:rPr dirty="0" spc="-10"/>
              <a:t> </a:t>
            </a:r>
            <a:r>
              <a:rPr dirty="0" spc="-5"/>
              <a:t>triedTimes</a:t>
            </a:r>
            <a:r>
              <a:rPr dirty="0" spc="10"/>
              <a:t> </a:t>
            </a:r>
            <a:r>
              <a:rPr dirty="0" spc="-5"/>
              <a:t>=</a:t>
            </a:r>
            <a:r>
              <a:rPr dirty="0" spc="-10"/>
              <a:t> </a:t>
            </a:r>
            <a:r>
              <a:rPr dirty="0" spc="-5"/>
              <a:t>1;</a:t>
            </a:r>
            <a:r>
              <a:rPr dirty="0" spc="5"/>
              <a:t> </a:t>
            </a:r>
            <a:r>
              <a:rPr dirty="0" spc="-5">
                <a:solidFill>
                  <a:srgbClr val="33CC33"/>
                </a:solidFill>
              </a:rPr>
              <a:t>//</a:t>
            </a:r>
            <a:r>
              <a:rPr dirty="0" spc="-5">
                <a:solidFill>
                  <a:srgbClr val="33CC33"/>
                </a:solidFill>
                <a:latin typeface="Microsoft YaHei"/>
                <a:cs typeface="Microsoft YaHei"/>
              </a:rPr>
              <a:t>记录一共尝试多少次，对求根</a:t>
            </a:r>
            <a:r>
              <a:rPr dirty="0" spc="5">
                <a:solidFill>
                  <a:srgbClr val="33CC33"/>
                </a:solidFill>
                <a:latin typeface="Microsoft YaHei"/>
                <a:cs typeface="Microsoft YaHei"/>
              </a:rPr>
              <a:t>来</a:t>
            </a:r>
            <a:r>
              <a:rPr dirty="0" spc="-5">
                <a:solidFill>
                  <a:srgbClr val="33CC33"/>
                </a:solidFill>
                <a:latin typeface="Microsoft YaHei"/>
                <a:cs typeface="Microsoft YaHei"/>
              </a:rPr>
              <a:t>说不</a:t>
            </a:r>
            <a:r>
              <a:rPr dirty="0" spc="5">
                <a:solidFill>
                  <a:srgbClr val="33CC33"/>
                </a:solidFill>
                <a:latin typeface="Microsoft YaHei"/>
                <a:cs typeface="Microsoft YaHei"/>
              </a:rPr>
              <a:t>是</a:t>
            </a:r>
            <a:r>
              <a:rPr dirty="0" spc="-5">
                <a:solidFill>
                  <a:srgbClr val="33CC33"/>
                </a:solidFill>
                <a:latin typeface="Microsoft YaHei"/>
                <a:cs typeface="Microsoft YaHei"/>
              </a:rPr>
              <a:t>必须的 </a:t>
            </a:r>
            <a:r>
              <a:rPr dirty="0" spc="-5"/>
              <a:t>y =</a:t>
            </a:r>
            <a:r>
              <a:rPr dirty="0"/>
              <a:t> </a:t>
            </a:r>
            <a:r>
              <a:rPr dirty="0" spc="-5"/>
              <a:t>f(root);</a:t>
            </a:r>
          </a:p>
          <a:p>
            <a:pPr marL="12700">
              <a:lnSpc>
                <a:spcPts val="1855"/>
              </a:lnSpc>
            </a:pPr>
            <a:r>
              <a:rPr dirty="0" spc="-5"/>
              <a:t>while(</a:t>
            </a:r>
            <a:r>
              <a:rPr dirty="0"/>
              <a:t> </a:t>
            </a:r>
            <a:r>
              <a:rPr dirty="0" spc="-5">
                <a:solidFill>
                  <a:srgbClr val="FF0000"/>
                </a:solidFill>
              </a:rPr>
              <a:t>fabs(y)</a:t>
            </a:r>
            <a:r>
              <a:rPr dirty="0" spc="-15">
                <a:solidFill>
                  <a:srgbClr val="FF0000"/>
                </a:solidFill>
              </a:rPr>
              <a:t> </a:t>
            </a:r>
            <a:r>
              <a:rPr dirty="0" spc="-5">
                <a:solidFill>
                  <a:srgbClr val="FF0000"/>
                </a:solidFill>
              </a:rPr>
              <a:t>&gt;</a:t>
            </a:r>
            <a:r>
              <a:rPr dirty="0" spc="-10">
                <a:solidFill>
                  <a:srgbClr val="FF0000"/>
                </a:solidFill>
              </a:rPr>
              <a:t> </a:t>
            </a:r>
            <a:r>
              <a:rPr dirty="0">
                <a:solidFill>
                  <a:srgbClr val="FF0000"/>
                </a:solidFill>
              </a:rPr>
              <a:t>EPS</a:t>
            </a:r>
            <a:r>
              <a:rPr dirty="0"/>
              <a:t>)</a:t>
            </a:r>
            <a:r>
              <a:rPr dirty="0" spc="-5"/>
              <a:t> {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087372" y="2761233"/>
            <a:ext cx="1366520" cy="513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if(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y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)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else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6426" y="2761233"/>
            <a:ext cx="1245235" cy="513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x2</a:t>
            </a:r>
            <a:r>
              <a:rPr dirty="0" sz="1600" spc="-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root;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x1</a:t>
            </a:r>
            <a:r>
              <a:rPr dirty="0" sz="1600" spc="-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root;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087372" y="3248913"/>
            <a:ext cx="2712085" cy="7569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root = x1+(x2 - x1)/2;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y</a:t>
            </a:r>
            <a:r>
              <a:rPr dirty="0" sz="1600" spc="8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8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f(root);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triedTimes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72667" y="3980789"/>
            <a:ext cx="2953385" cy="10007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 marR="50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printf("%.8f\n",root);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printf("%d",triedTimes);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58267" y="4956454"/>
            <a:ext cx="14732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21</a:t>
            </a:r>
            <a:endParaRPr sz="1200">
              <a:latin typeface="Times New Roman"/>
              <a:cs typeface="Times New Roman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71844" y="3291840"/>
            <a:ext cx="1854707" cy="646176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6371844" y="3291840"/>
            <a:ext cx="1854835" cy="646430"/>
          </a:xfrm>
          <a:prstGeom prst="rect">
            <a:avLst/>
          </a:prstGeom>
          <a:ln w="3175">
            <a:solidFill>
              <a:srgbClr val="000000"/>
            </a:solidFill>
          </a:ln>
        </p:spPr>
        <p:txBody>
          <a:bodyPr wrap="square" lIns="0" tIns="41275" rIns="0" bIns="0" rtlCol="0" vert="horz">
            <a:spAutoFit/>
          </a:bodyPr>
          <a:lstStyle/>
          <a:p>
            <a:pPr marL="92710">
              <a:lnSpc>
                <a:spcPct val="100000"/>
              </a:lnSpc>
              <a:spcBef>
                <a:spcPts val="325"/>
              </a:spcBef>
            </a:pPr>
            <a:r>
              <a:rPr dirty="0" sz="1800" spc="-10">
                <a:latin typeface="Arial MT"/>
                <a:cs typeface="Arial MT"/>
              </a:rPr>
              <a:t>5.70508593</a:t>
            </a:r>
            <a:endParaRPr sz="1800">
              <a:latin typeface="Arial MT"/>
              <a:cs typeface="Arial MT"/>
            </a:endParaRPr>
          </a:p>
          <a:p>
            <a:pPr marL="92710">
              <a:lnSpc>
                <a:spcPct val="100000"/>
              </a:lnSpc>
            </a:pPr>
            <a:r>
              <a:rPr dirty="0" sz="1800" spc="-10">
                <a:latin typeface="Arial MT"/>
                <a:cs typeface="Arial MT"/>
              </a:rPr>
              <a:t>32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4" name="object 4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282041" y="2338577"/>
            <a:ext cx="2319020" cy="6667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Microsoft YaHei"/>
                <a:cs typeface="Microsoft YaHei"/>
              </a:rPr>
              <a:t>例题</a:t>
            </a:r>
            <a:endParaRPr sz="220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dirty="0" sz="2000" spc="5">
                <a:solidFill>
                  <a:srgbClr val="1F487C"/>
                </a:solidFill>
                <a:latin typeface="Microsoft YaHei"/>
                <a:cs typeface="Microsoft YaHei"/>
              </a:rPr>
              <a:t>寻找指定和的整数对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252586" y="4660798"/>
            <a:ext cx="63373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Microsoft YaHei"/>
                <a:cs typeface="Microsoft YaHei"/>
              </a:rPr>
              <a:t>青海湖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24555" y="428116"/>
            <a:ext cx="6221095" cy="4168266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54774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91210" algn="l"/>
              </a:tabLst>
            </a:pPr>
            <a:r>
              <a:rPr dirty="0">
                <a:latin typeface="Microsoft YaHei"/>
                <a:cs typeface="Microsoft YaHei"/>
              </a:rPr>
              <a:t>例题	寻找指定和的整数对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23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43255"/>
            <a:ext cx="8593455" cy="6362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输入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n</a:t>
            </a:r>
            <a:r>
              <a:rPr dirty="0" sz="2000" spc="-1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( </a:t>
            </a:r>
            <a:r>
              <a:rPr dirty="0" sz="2000" b="1">
                <a:solidFill>
                  <a:srgbClr val="FF0000"/>
                </a:solidFill>
                <a:latin typeface="Arial"/>
                <a:cs typeface="Arial"/>
              </a:rPr>
              <a:t>n&lt;=</a:t>
            </a:r>
            <a:r>
              <a:rPr dirty="0" sz="2000" spc="-1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FF0000"/>
                </a:solidFill>
                <a:latin typeface="Arial"/>
                <a:cs typeface="Arial"/>
              </a:rPr>
              <a:t>100,000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个整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，找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出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其中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的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两个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，它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们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之和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等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于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spc="-10" b="1">
                <a:solidFill>
                  <a:srgbClr val="6F2F9F"/>
                </a:solidFill>
                <a:latin typeface="Arial"/>
                <a:cs typeface="Arial"/>
              </a:rPr>
              <a:t>m(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假定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肯定有解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。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题中所</a:t>
            </a:r>
            <a:r>
              <a:rPr dirty="0" sz="2000" spc="-10" b="1">
                <a:solidFill>
                  <a:srgbClr val="6F2F9F"/>
                </a:solidFill>
                <a:latin typeface="Microsoft YaHei"/>
                <a:cs typeface="Microsoft YaHei"/>
              </a:rPr>
              <a:t>有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整数</a:t>
            </a:r>
            <a:r>
              <a:rPr dirty="0" sz="2000" spc="-10" b="1">
                <a:solidFill>
                  <a:srgbClr val="6F2F9F"/>
                </a:solidFill>
                <a:latin typeface="Microsoft YaHei"/>
                <a:cs typeface="Microsoft YaHei"/>
              </a:rPr>
              <a:t>都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能用</a:t>
            </a:r>
            <a:r>
              <a:rPr dirty="0" sz="2000" spc="-140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int</a:t>
            </a:r>
            <a:r>
              <a:rPr dirty="0" sz="2000" spc="-5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表示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683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例题：寻找指定和的整数对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23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135839" y="643255"/>
            <a:ext cx="8924290" cy="35013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105"/>
              </a:spcBef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输入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n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( </a:t>
            </a:r>
            <a:r>
              <a:rPr dirty="0" sz="2000" b="1">
                <a:solidFill>
                  <a:srgbClr val="FF0000"/>
                </a:solidFill>
                <a:latin typeface="Arial"/>
                <a:cs typeface="Arial"/>
              </a:rPr>
              <a:t>n&lt;=</a:t>
            </a:r>
            <a:r>
              <a:rPr dirty="0" sz="2000" spc="-10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FF0000"/>
                </a:solidFill>
                <a:latin typeface="Arial"/>
                <a:cs typeface="Arial"/>
              </a:rPr>
              <a:t>100,000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个整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，找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出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其中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的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两个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，它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们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之和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等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于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spc="-10" b="1">
                <a:solidFill>
                  <a:srgbClr val="6F2F9F"/>
                </a:solidFill>
                <a:latin typeface="Arial"/>
                <a:cs typeface="Arial"/>
              </a:rPr>
              <a:t>m(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假定肯</a:t>
            </a:r>
            <a:endParaRPr sz="2000">
              <a:latin typeface="Microsoft YaHei"/>
              <a:cs typeface="Microsoft YaHei"/>
            </a:endParaRPr>
          </a:p>
          <a:p>
            <a:pPr marL="63500">
              <a:lnSpc>
                <a:spcPct val="100000"/>
              </a:lnSpc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定有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解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。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题中</a:t>
            </a:r>
            <a:r>
              <a:rPr dirty="0" sz="2000" spc="-5" b="1">
                <a:solidFill>
                  <a:srgbClr val="6F2F9F"/>
                </a:solidFill>
                <a:latin typeface="Microsoft YaHei"/>
                <a:cs typeface="Microsoft YaHei"/>
              </a:rPr>
              <a:t>所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有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整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数都</a:t>
            </a:r>
            <a:r>
              <a:rPr dirty="0" sz="2000" spc="-20" b="1">
                <a:solidFill>
                  <a:srgbClr val="6F2F9F"/>
                </a:solidFill>
                <a:latin typeface="Microsoft YaHei"/>
                <a:cs typeface="Microsoft YaHei"/>
              </a:rPr>
              <a:t>能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用</a:t>
            </a:r>
            <a:r>
              <a:rPr dirty="0" sz="2000" spc="-114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int</a:t>
            </a:r>
            <a:r>
              <a:rPr dirty="0" sz="2000" spc="-45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表示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2300">
              <a:latin typeface="Microsoft YaHei"/>
              <a:cs typeface="Microsoft YaHei"/>
            </a:endParaRPr>
          </a:p>
          <a:p>
            <a:pPr marL="63500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解法1：用两重循环，枚举所有的取数方法，复杂度</a:t>
            </a:r>
            <a:r>
              <a:rPr dirty="0" sz="1800" spc="5">
                <a:latin typeface="Microsoft YaHei"/>
                <a:cs typeface="Microsoft YaHei"/>
              </a:rPr>
              <a:t>是</a:t>
            </a:r>
            <a:r>
              <a:rPr dirty="0" sz="1800">
                <a:latin typeface="Microsoft YaHei"/>
                <a:cs typeface="Microsoft YaHei"/>
              </a:rPr>
              <a:t>O(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baseline="25462" sz="1800">
                <a:latin typeface="Microsoft YaHei"/>
                <a:cs typeface="Microsoft YaHei"/>
              </a:rPr>
              <a:t>2</a:t>
            </a:r>
            <a:r>
              <a:rPr dirty="0" sz="1800" spc="-5">
                <a:latin typeface="Microsoft YaHei"/>
                <a:cs typeface="Microsoft YaHei"/>
              </a:rPr>
              <a:t>)</a:t>
            </a:r>
            <a:r>
              <a:rPr dirty="0" sz="1800">
                <a:latin typeface="Microsoft YaHei"/>
                <a:cs typeface="Microsoft YaHei"/>
              </a:rPr>
              <a:t>的。</a:t>
            </a:r>
            <a:endParaRPr sz="1800">
              <a:latin typeface="Microsoft YaHei"/>
              <a:cs typeface="Microsoft YaHei"/>
            </a:endParaRPr>
          </a:p>
          <a:p>
            <a:pPr marL="1465580" marR="3789045" indent="-487680">
              <a:lnSpc>
                <a:spcPct val="100000"/>
              </a:lnSpc>
              <a:spcBef>
                <a:spcPts val="1810"/>
              </a:spcBef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spc="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</a:t>
            </a:r>
            <a:r>
              <a:rPr dirty="0" sz="1600" spc="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0;i</a:t>
            </a:r>
            <a:r>
              <a:rPr dirty="0" sz="1600" spc="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n-1;</a:t>
            </a:r>
            <a:r>
              <a:rPr dirty="0" sz="1600" spc="2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++i) 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 = i +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1; j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 n; ++j)</a:t>
            </a:r>
            <a:endParaRPr sz="1600">
              <a:latin typeface="Courier New"/>
              <a:cs typeface="Courier New"/>
            </a:endParaRPr>
          </a:p>
          <a:p>
            <a:pPr marL="2379980" marR="4642485" indent="-42545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if( a[i]+a[j] == m)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break;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000">
              <a:latin typeface="Courier New"/>
              <a:cs typeface="Courier New"/>
            </a:endParaRPr>
          </a:p>
          <a:p>
            <a:pPr marL="63500">
              <a:lnSpc>
                <a:spcPct val="100000"/>
              </a:lnSpc>
            </a:pPr>
            <a:r>
              <a:rPr dirty="0" sz="1800" spc="-5">
                <a:latin typeface="Microsoft YaHei"/>
                <a:cs typeface="Microsoft YaHei"/>
              </a:rPr>
              <a:t>100,000</a:t>
            </a:r>
            <a:r>
              <a:rPr dirty="0" baseline="25462" sz="1800" spc="-7">
                <a:latin typeface="Microsoft YaHei"/>
                <a:cs typeface="Microsoft YaHei"/>
              </a:rPr>
              <a:t>2</a:t>
            </a:r>
            <a:r>
              <a:rPr dirty="0" baseline="25462" sz="1800" spc="187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=</a:t>
            </a:r>
            <a:r>
              <a:rPr dirty="0" sz="1800" spc="-2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100</a:t>
            </a:r>
            <a:r>
              <a:rPr dirty="0" sz="1800">
                <a:latin typeface="Microsoft YaHei"/>
                <a:cs typeface="Microsoft YaHei"/>
              </a:rPr>
              <a:t>亿，在各种</a:t>
            </a:r>
            <a:r>
              <a:rPr dirty="0" sz="1800" spc="-10">
                <a:latin typeface="Microsoft YaHei"/>
                <a:cs typeface="Microsoft YaHei"/>
              </a:rPr>
              <a:t>OJ</a:t>
            </a:r>
            <a:r>
              <a:rPr dirty="0" sz="1800">
                <a:latin typeface="Microsoft YaHei"/>
                <a:cs typeface="Microsoft YaHei"/>
              </a:rPr>
              <a:t>上提交或参加各种程序设计竞赛，这样的复杂度都会超时</a:t>
            </a:r>
            <a:endParaRPr sz="1800">
              <a:latin typeface="Microsoft YaHei"/>
              <a:cs typeface="Microsoft YaHei"/>
            </a:endParaRPr>
          </a:p>
          <a:p>
            <a:pPr marL="63500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！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683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例题：寻找指定和的整数对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23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43255"/>
            <a:ext cx="8692515" cy="31051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输入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n</a:t>
            </a:r>
            <a:r>
              <a:rPr dirty="0" sz="2000" spc="-1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( </a:t>
            </a:r>
            <a:r>
              <a:rPr dirty="0" sz="2000" b="1">
                <a:solidFill>
                  <a:srgbClr val="FF0000"/>
                </a:solidFill>
                <a:latin typeface="Arial"/>
                <a:cs typeface="Arial"/>
              </a:rPr>
              <a:t>n&lt;=</a:t>
            </a:r>
            <a:r>
              <a:rPr dirty="0" sz="2000" spc="-1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FF0000"/>
                </a:solidFill>
                <a:latin typeface="Arial"/>
                <a:cs typeface="Arial"/>
              </a:rPr>
              <a:t>100,000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个整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，找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出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其中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的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两个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，它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们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之和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等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于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spc="-10" b="1">
                <a:solidFill>
                  <a:srgbClr val="6F2F9F"/>
                </a:solidFill>
                <a:latin typeface="Arial"/>
                <a:cs typeface="Arial"/>
              </a:rPr>
              <a:t>m(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假定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肯定有解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。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题中所</a:t>
            </a:r>
            <a:r>
              <a:rPr dirty="0" sz="2000" spc="-10" b="1">
                <a:solidFill>
                  <a:srgbClr val="6F2F9F"/>
                </a:solidFill>
                <a:latin typeface="Microsoft YaHei"/>
                <a:cs typeface="Microsoft YaHei"/>
              </a:rPr>
              <a:t>有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整数</a:t>
            </a:r>
            <a:r>
              <a:rPr dirty="0" sz="2000" spc="-10" b="1">
                <a:solidFill>
                  <a:srgbClr val="6F2F9F"/>
                </a:solidFill>
                <a:latin typeface="Microsoft YaHei"/>
                <a:cs typeface="Microsoft YaHei"/>
              </a:rPr>
              <a:t>都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能用</a:t>
            </a:r>
            <a:r>
              <a:rPr dirty="0" sz="2000" spc="-140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int</a:t>
            </a:r>
            <a:r>
              <a:rPr dirty="0" sz="2000" spc="-5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表示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2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解法2：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150">
              <a:latin typeface="Microsoft YaHei"/>
              <a:cs typeface="Microsoft YaHei"/>
            </a:endParaRPr>
          </a:p>
          <a:p>
            <a:pPr marL="355600" indent="-342900">
              <a:lnSpc>
                <a:spcPct val="100000"/>
              </a:lnSpc>
              <a:buAutoNum type="arabicParenR"/>
              <a:tabLst>
                <a:tab pos="354965" algn="l"/>
                <a:tab pos="355600" algn="l"/>
              </a:tabLst>
            </a:pPr>
            <a:r>
              <a:rPr dirty="0" sz="1800">
                <a:latin typeface="Microsoft YaHei"/>
                <a:cs typeface="Microsoft YaHei"/>
              </a:rPr>
              <a:t>将数组排序，复杂度是O(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 spc="-5">
                <a:latin typeface="Microsoft YaHei"/>
                <a:cs typeface="Microsoft YaHei"/>
              </a:rPr>
              <a:t>×log(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>
                <a:latin typeface="Microsoft YaHei"/>
                <a:cs typeface="Microsoft YaHei"/>
              </a:rPr>
              <a:t>))</a:t>
            </a:r>
            <a:endParaRPr sz="1800">
              <a:latin typeface="Microsoft YaHei"/>
              <a:cs typeface="Microsoft YaHei"/>
            </a:endParaRPr>
          </a:p>
          <a:p>
            <a:pPr marL="355600" marR="5080" indent="-342900">
              <a:lnSpc>
                <a:spcPct val="100000"/>
              </a:lnSpc>
              <a:buAutoNum type="arabicParenR"/>
              <a:tabLst>
                <a:tab pos="354965" algn="l"/>
                <a:tab pos="355600" algn="l"/>
              </a:tabLst>
            </a:pPr>
            <a:r>
              <a:rPr dirty="0" sz="1800">
                <a:latin typeface="Microsoft YaHei"/>
                <a:cs typeface="Microsoft YaHei"/>
              </a:rPr>
              <a:t>对数组中的每个元素a</a:t>
            </a:r>
            <a:r>
              <a:rPr dirty="0" sz="1800" spc="-5">
                <a:latin typeface="Microsoft YaHei"/>
                <a:cs typeface="Microsoft YaHei"/>
              </a:rPr>
              <a:t>[</a:t>
            </a:r>
            <a:r>
              <a:rPr dirty="0" sz="1800">
                <a:latin typeface="Microsoft YaHei"/>
                <a:cs typeface="Microsoft YaHei"/>
              </a:rPr>
              <a:t>i</a:t>
            </a:r>
            <a:r>
              <a:rPr dirty="0" sz="1800" spc="-5">
                <a:latin typeface="Microsoft YaHei"/>
                <a:cs typeface="Microsoft YaHei"/>
              </a:rPr>
              <a:t>],</a:t>
            </a:r>
            <a:r>
              <a:rPr dirty="0" sz="1800">
                <a:latin typeface="Microsoft YaHei"/>
                <a:cs typeface="Microsoft YaHei"/>
              </a:rPr>
              <a:t>在数组中二分查找</a:t>
            </a:r>
            <a:r>
              <a:rPr dirty="0" sz="1800" spc="5">
                <a:latin typeface="Microsoft YaHei"/>
                <a:cs typeface="Microsoft YaHei"/>
              </a:rPr>
              <a:t>m</a:t>
            </a:r>
            <a:r>
              <a:rPr dirty="0" sz="1800">
                <a:latin typeface="Microsoft YaHei"/>
                <a:cs typeface="Microsoft YaHei"/>
              </a:rPr>
              <a:t>-a</a:t>
            </a:r>
            <a:r>
              <a:rPr dirty="0" sz="1800" spc="-5">
                <a:latin typeface="Microsoft YaHei"/>
                <a:cs typeface="Microsoft YaHei"/>
              </a:rPr>
              <a:t>[</a:t>
            </a:r>
            <a:r>
              <a:rPr dirty="0" sz="1800">
                <a:latin typeface="Microsoft YaHei"/>
                <a:cs typeface="Microsoft YaHei"/>
              </a:rPr>
              <a:t>i]，看能否找到。复杂度</a:t>
            </a:r>
            <a:r>
              <a:rPr dirty="0" sz="1800" spc="-5">
                <a:latin typeface="Microsoft YaHei"/>
                <a:cs typeface="Microsoft YaHei"/>
              </a:rPr>
              <a:t>log(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 spc="-5">
                <a:latin typeface="Microsoft YaHei"/>
                <a:cs typeface="Microsoft YaHei"/>
              </a:rPr>
              <a:t>)</a:t>
            </a:r>
            <a:r>
              <a:rPr dirty="0" sz="1800">
                <a:latin typeface="Microsoft YaHei"/>
                <a:cs typeface="Microsoft YaHei"/>
              </a:rPr>
              <a:t>，最 </a:t>
            </a:r>
            <a:r>
              <a:rPr dirty="0" sz="1800">
                <a:latin typeface="Microsoft YaHei"/>
                <a:cs typeface="Microsoft YaHei"/>
              </a:rPr>
              <a:t>坏要查找</a:t>
            </a:r>
            <a:r>
              <a:rPr dirty="0" sz="1800" spc="-5">
                <a:latin typeface="Microsoft YaHei"/>
                <a:cs typeface="Microsoft YaHei"/>
              </a:rPr>
              <a:t>n-2</a:t>
            </a:r>
            <a:r>
              <a:rPr dirty="0" sz="1800">
                <a:latin typeface="Microsoft YaHei"/>
                <a:cs typeface="Microsoft YaHei"/>
              </a:rPr>
              <a:t>次，所以查找这部分的复杂度也是</a:t>
            </a:r>
            <a:r>
              <a:rPr dirty="0" sz="1800" spc="-5">
                <a:latin typeface="Microsoft YaHei"/>
                <a:cs typeface="Microsoft YaHei"/>
              </a:rPr>
              <a:t>O(n×log(n))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这种解法总的复杂度是O(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 spc="-5">
                <a:latin typeface="Microsoft YaHei"/>
                <a:cs typeface="Microsoft YaHei"/>
              </a:rPr>
              <a:t>×log(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>
                <a:latin typeface="Microsoft YaHei"/>
                <a:cs typeface="Microsoft YaHei"/>
              </a:rPr>
              <a:t>))的。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683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例题：寻找指定和的整数对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23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43255"/>
            <a:ext cx="8665210" cy="31051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输入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n</a:t>
            </a:r>
            <a:r>
              <a:rPr dirty="0" sz="2000" spc="-1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( </a:t>
            </a:r>
            <a:r>
              <a:rPr dirty="0" sz="2000" b="1">
                <a:solidFill>
                  <a:srgbClr val="FF0000"/>
                </a:solidFill>
                <a:latin typeface="Arial"/>
                <a:cs typeface="Arial"/>
              </a:rPr>
              <a:t>n&lt;=</a:t>
            </a:r>
            <a:r>
              <a:rPr dirty="0" sz="2000" spc="-15" b="1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FF0000"/>
                </a:solidFill>
                <a:latin typeface="Arial"/>
                <a:cs typeface="Arial"/>
              </a:rPr>
              <a:t>100,000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个整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，找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出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其中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的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两个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，它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们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之和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等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于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spc="-10" b="1">
                <a:solidFill>
                  <a:srgbClr val="6F2F9F"/>
                </a:solidFill>
                <a:latin typeface="Arial"/>
                <a:cs typeface="Arial"/>
              </a:rPr>
              <a:t>m(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假定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肯定有解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。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题中所</a:t>
            </a:r>
            <a:r>
              <a:rPr dirty="0" sz="2000" spc="-10" b="1">
                <a:solidFill>
                  <a:srgbClr val="6F2F9F"/>
                </a:solidFill>
                <a:latin typeface="Microsoft YaHei"/>
                <a:cs typeface="Microsoft YaHei"/>
              </a:rPr>
              <a:t>有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整数</a:t>
            </a:r>
            <a:r>
              <a:rPr dirty="0" sz="2000" spc="-10" b="1">
                <a:solidFill>
                  <a:srgbClr val="6F2F9F"/>
                </a:solidFill>
                <a:latin typeface="Microsoft YaHei"/>
                <a:cs typeface="Microsoft YaHei"/>
              </a:rPr>
              <a:t>都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能用</a:t>
            </a:r>
            <a:r>
              <a:rPr dirty="0" sz="2000" spc="-140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int</a:t>
            </a:r>
            <a:r>
              <a:rPr dirty="0" sz="2000" spc="-5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表示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2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解法3：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150">
              <a:latin typeface="Microsoft YaHei"/>
              <a:cs typeface="Microsoft YaHei"/>
            </a:endParaRPr>
          </a:p>
          <a:p>
            <a:pPr marL="355600" indent="-342900">
              <a:lnSpc>
                <a:spcPct val="100000"/>
              </a:lnSpc>
              <a:buAutoNum type="arabicParenR"/>
              <a:tabLst>
                <a:tab pos="354965" algn="l"/>
                <a:tab pos="355600" algn="l"/>
              </a:tabLst>
            </a:pPr>
            <a:r>
              <a:rPr dirty="0" sz="1800">
                <a:latin typeface="Microsoft YaHei"/>
                <a:cs typeface="Microsoft YaHei"/>
              </a:rPr>
              <a:t>将数组排序，复杂度是O(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 spc="-5">
                <a:latin typeface="Microsoft YaHei"/>
                <a:cs typeface="Microsoft YaHei"/>
              </a:rPr>
              <a:t>×log(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>
                <a:latin typeface="Microsoft YaHei"/>
                <a:cs typeface="Microsoft YaHei"/>
              </a:rPr>
              <a:t>))</a:t>
            </a:r>
            <a:endParaRPr sz="1800">
              <a:latin typeface="Microsoft YaHei"/>
              <a:cs typeface="Microsoft YaHei"/>
            </a:endParaRPr>
          </a:p>
          <a:p>
            <a:pPr marL="355600" marR="5080" indent="-342900">
              <a:lnSpc>
                <a:spcPct val="100000"/>
              </a:lnSpc>
              <a:buAutoNum type="arabicParenR"/>
              <a:tabLst>
                <a:tab pos="354965" algn="l"/>
                <a:tab pos="355600" algn="l"/>
              </a:tabLst>
            </a:pPr>
            <a:r>
              <a:rPr dirty="0" sz="1800">
                <a:latin typeface="Microsoft YaHei"/>
                <a:cs typeface="Microsoft YaHei"/>
              </a:rPr>
              <a:t>查找的时候，设置两个变量i和</a:t>
            </a:r>
            <a:r>
              <a:rPr dirty="0" sz="1800" spc="-5">
                <a:latin typeface="Microsoft YaHei"/>
                <a:cs typeface="Microsoft YaHei"/>
              </a:rPr>
              <a:t>j,i</a:t>
            </a:r>
            <a:r>
              <a:rPr dirty="0" sz="1800">
                <a:latin typeface="Microsoft YaHei"/>
                <a:cs typeface="Microsoft YaHei"/>
              </a:rPr>
              <a:t>初值是</a:t>
            </a:r>
            <a:r>
              <a:rPr dirty="0" sz="1800" spc="-5">
                <a:latin typeface="Microsoft YaHei"/>
                <a:cs typeface="Microsoft YaHei"/>
              </a:rPr>
              <a:t>0,j</a:t>
            </a:r>
            <a:r>
              <a:rPr dirty="0" sz="1800">
                <a:latin typeface="Microsoft YaHei"/>
                <a:cs typeface="Microsoft YaHei"/>
              </a:rPr>
              <a:t>初值是</a:t>
            </a:r>
            <a:r>
              <a:rPr dirty="0" sz="1800" spc="-5">
                <a:latin typeface="Microsoft YaHei"/>
                <a:cs typeface="Microsoft YaHei"/>
              </a:rPr>
              <a:t>n</a:t>
            </a:r>
            <a:r>
              <a:rPr dirty="0" sz="1800">
                <a:latin typeface="Microsoft YaHei"/>
                <a:cs typeface="Microsoft YaHei"/>
              </a:rPr>
              <a:t>-1</a:t>
            </a:r>
            <a:r>
              <a:rPr dirty="0" sz="1800" spc="-5">
                <a:latin typeface="Microsoft YaHei"/>
                <a:cs typeface="Microsoft YaHei"/>
              </a:rPr>
              <a:t>.</a:t>
            </a:r>
            <a:r>
              <a:rPr dirty="0" sz="1800">
                <a:latin typeface="Microsoft YaHei"/>
                <a:cs typeface="Microsoft YaHei"/>
              </a:rPr>
              <a:t>看a</a:t>
            </a:r>
            <a:r>
              <a:rPr dirty="0" sz="1800" spc="-5">
                <a:latin typeface="Microsoft YaHei"/>
                <a:cs typeface="Microsoft YaHei"/>
              </a:rPr>
              <a:t>[</a:t>
            </a:r>
            <a:r>
              <a:rPr dirty="0" sz="1800">
                <a:latin typeface="Microsoft YaHei"/>
                <a:cs typeface="Microsoft YaHei"/>
              </a:rPr>
              <a:t>i]+a[</a:t>
            </a:r>
            <a:r>
              <a:rPr dirty="0" sz="1800" spc="-32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j],</a:t>
            </a:r>
            <a:r>
              <a:rPr dirty="0" sz="1800">
                <a:latin typeface="Microsoft YaHei"/>
                <a:cs typeface="Microsoft YaHei"/>
              </a:rPr>
              <a:t>如果大于</a:t>
            </a:r>
            <a:r>
              <a:rPr dirty="0" sz="1800" spc="5">
                <a:latin typeface="Microsoft YaHei"/>
                <a:cs typeface="Microsoft YaHei"/>
              </a:rPr>
              <a:t>m</a:t>
            </a:r>
            <a:r>
              <a:rPr dirty="0" sz="1800">
                <a:latin typeface="Microsoft YaHei"/>
                <a:cs typeface="Microsoft YaHei"/>
              </a:rPr>
              <a:t>，就让j </a:t>
            </a:r>
            <a:r>
              <a:rPr dirty="0" sz="1800">
                <a:latin typeface="Microsoft YaHei"/>
                <a:cs typeface="Microsoft YaHei"/>
              </a:rPr>
              <a:t>减1，如果小于m,就让i加1，直至</a:t>
            </a:r>
            <a:r>
              <a:rPr dirty="0" sz="1800" spc="-5">
                <a:latin typeface="Microsoft YaHei"/>
                <a:cs typeface="Microsoft YaHei"/>
              </a:rPr>
              <a:t>a[i]+a[</a:t>
            </a:r>
            <a:r>
              <a:rPr dirty="0" sz="1800" spc="-330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j]=m</a:t>
            </a:r>
            <a:r>
              <a:rPr dirty="0" sz="1800">
                <a:latin typeface="Microsoft YaHei"/>
                <a:cs typeface="Microsoft YaHei"/>
              </a:rPr>
              <a:t>。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这种解法总的复杂度是O(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 spc="-5">
                <a:latin typeface="Microsoft YaHei"/>
                <a:cs typeface="Microsoft YaHei"/>
              </a:rPr>
              <a:t>×log(</a:t>
            </a: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>
                <a:latin typeface="Microsoft YaHei"/>
                <a:cs typeface="Microsoft YaHei"/>
              </a:rPr>
              <a:t>))的。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-126" y="467867"/>
            <a:ext cx="9145905" cy="4677410"/>
            <a:chOff x="-126" y="467867"/>
            <a:chExt cx="9145905" cy="4677410"/>
          </a:xfrm>
        </p:grpSpPr>
        <p:sp>
          <p:nvSpPr>
            <p:cNvPr id="7" name="object 7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16936" y="467867"/>
              <a:ext cx="6227064" cy="4671060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378358" y="2323337"/>
            <a:ext cx="2121535" cy="69723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127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Microsoft YaHei"/>
                <a:cs typeface="Microsoft YaHei"/>
              </a:rPr>
              <a:t>例题</a:t>
            </a:r>
            <a:endParaRPr sz="220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  <a:spcBef>
                <a:spcPts val="10"/>
              </a:spcBef>
            </a:pPr>
            <a:r>
              <a:rPr dirty="0" sz="2200" spc="-5">
                <a:solidFill>
                  <a:srgbClr val="1F487C"/>
                </a:solidFill>
                <a:latin typeface="Arial MT"/>
                <a:cs typeface="Arial MT"/>
              </a:rPr>
              <a:t>Aggressive</a:t>
            </a:r>
            <a:r>
              <a:rPr dirty="0" sz="2200" spc="-45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dirty="0" sz="2200" spc="-5">
                <a:solidFill>
                  <a:srgbClr val="1F487C"/>
                </a:solidFill>
                <a:latin typeface="Arial MT"/>
                <a:cs typeface="Arial MT"/>
              </a:rPr>
              <a:t>cows</a:t>
            </a:r>
            <a:endParaRPr sz="220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036432" y="4747471"/>
            <a:ext cx="1040765" cy="293370"/>
          </a:xfrm>
          <a:prstGeom prst="rect">
            <a:avLst/>
          </a:prstGeom>
        </p:spPr>
        <p:txBody>
          <a:bodyPr wrap="square" lIns="0" tIns="2349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85"/>
              </a:spcBef>
            </a:pPr>
            <a:r>
              <a:rPr dirty="0" sz="1600" spc="-5">
                <a:solidFill>
                  <a:srgbClr val="FFFFFF"/>
                </a:solidFill>
                <a:latin typeface="Microsoft YaHei"/>
                <a:cs typeface="Microsoft YaHei"/>
              </a:rPr>
              <a:t>航拍青海湖</a:t>
            </a:r>
            <a:endParaRPr sz="1600">
              <a:latin typeface="Microsoft YaHei"/>
              <a:cs typeface="Microsoft YaHe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478599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60755" algn="l"/>
              </a:tabLst>
            </a:pPr>
            <a:r>
              <a:rPr dirty="0">
                <a:latin typeface="Microsoft YaHei"/>
                <a:cs typeface="Microsoft YaHei"/>
              </a:rPr>
              <a:t>例题</a:t>
            </a:r>
            <a:r>
              <a:rPr dirty="0" spc="-5"/>
              <a:t>2	</a:t>
            </a:r>
            <a:r>
              <a:rPr dirty="0">
                <a:latin typeface="Microsoft YaHei"/>
                <a:cs typeface="Microsoft YaHei"/>
              </a:rPr>
              <a:t>百练</a:t>
            </a:r>
            <a:r>
              <a:rPr dirty="0" spc="-65">
                <a:latin typeface="Microsoft YaHei"/>
                <a:cs typeface="Microsoft YaHei"/>
              </a:rPr>
              <a:t> </a:t>
            </a:r>
            <a:r>
              <a:rPr dirty="0" spc="-5"/>
              <a:t>2456:</a:t>
            </a:r>
            <a:r>
              <a:rPr dirty="0" spc="-135"/>
              <a:t> </a:t>
            </a:r>
            <a:r>
              <a:rPr dirty="0" spc="-5"/>
              <a:t>Aggressive</a:t>
            </a:r>
            <a:r>
              <a:rPr dirty="0" spc="5"/>
              <a:t> </a:t>
            </a:r>
            <a:r>
              <a:rPr dirty="0" spc="-5"/>
              <a:t>cows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28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91490" y="1102232"/>
            <a:ext cx="8272145" cy="246380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  <a:hlinkClick r:id="rId2"/>
              </a:rPr>
              <a:t>http://bailian.openjudge.cn/practice/2456</a:t>
            </a:r>
            <a:endParaRPr sz="2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050">
              <a:latin typeface="Arial"/>
              <a:cs typeface="Arial"/>
            </a:endParaRPr>
          </a:p>
          <a:p>
            <a:pPr algn="just" marL="50800">
              <a:lnSpc>
                <a:spcPct val="100000"/>
              </a:lnSpc>
              <a:spcBef>
                <a:spcPts val="5"/>
              </a:spcBef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农夫</a:t>
            </a:r>
            <a:r>
              <a:rPr dirty="0" sz="2000" spc="-65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John 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建造了一座很长的畜栏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，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它包</a:t>
            </a:r>
            <a:r>
              <a:rPr dirty="0" sz="2000" spc="-10" b="1">
                <a:solidFill>
                  <a:srgbClr val="6F2F9F"/>
                </a:solidFill>
                <a:latin typeface="Microsoft YaHei"/>
                <a:cs typeface="Microsoft YaHei"/>
              </a:rPr>
              <a:t>括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N</a:t>
            </a:r>
            <a:r>
              <a:rPr dirty="0" sz="2000" spc="-40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(2≤N≤100,000)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个隔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间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，这</a:t>
            </a:r>
            <a:endParaRPr sz="2000">
              <a:latin typeface="Microsoft YaHei"/>
              <a:cs typeface="Microsoft YaHei"/>
            </a:endParaRPr>
          </a:p>
          <a:p>
            <a:pPr algn="just" marL="50800">
              <a:lnSpc>
                <a:spcPct val="100000"/>
              </a:lnSpc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些小隔间的位置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为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x</a:t>
            </a:r>
            <a:r>
              <a:rPr dirty="0" baseline="-21367" sz="1950" b="1">
                <a:solidFill>
                  <a:srgbClr val="6F2F9F"/>
                </a:solidFill>
                <a:latin typeface="Arial"/>
                <a:cs typeface="Arial"/>
              </a:rPr>
              <a:t>0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,...,x</a:t>
            </a:r>
            <a:r>
              <a:rPr dirty="0" baseline="-21367" sz="1950" b="1">
                <a:solidFill>
                  <a:srgbClr val="6F2F9F"/>
                </a:solidFill>
                <a:latin typeface="Arial"/>
                <a:cs typeface="Arial"/>
              </a:rPr>
              <a:t>N-1</a:t>
            </a:r>
            <a:r>
              <a:rPr dirty="0" baseline="-21367" sz="1950" spc="15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(0≤x</a:t>
            </a:r>
            <a:r>
              <a:rPr dirty="0" baseline="-21367" sz="1950" spc="-7" b="1">
                <a:solidFill>
                  <a:srgbClr val="6F2F9F"/>
                </a:solidFill>
                <a:latin typeface="Arial"/>
                <a:cs typeface="Arial"/>
              </a:rPr>
              <a:t>i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≤1,000,000,000,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均为</a:t>
            </a:r>
            <a:r>
              <a:rPr dirty="0" sz="2000" spc="-20" b="1">
                <a:solidFill>
                  <a:srgbClr val="6F2F9F"/>
                </a:solidFill>
                <a:latin typeface="Microsoft YaHei"/>
                <a:cs typeface="Microsoft YaHei"/>
              </a:rPr>
              <a:t>整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spc="-10" b="1">
                <a:solidFill>
                  <a:srgbClr val="6F2F9F"/>
                </a:solidFill>
                <a:latin typeface="Arial"/>
                <a:cs typeface="Arial"/>
              </a:rPr>
              <a:t>,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各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不</a:t>
            </a:r>
            <a:r>
              <a:rPr dirty="0" sz="2000" spc="5" b="1">
                <a:solidFill>
                  <a:srgbClr val="6F2F9F"/>
                </a:solidFill>
                <a:latin typeface="Microsoft YaHei"/>
                <a:cs typeface="Microsoft YaHei"/>
              </a:rPr>
              <a:t>相</a:t>
            </a:r>
            <a:r>
              <a:rPr dirty="0" sz="2000" spc="-5" b="1">
                <a:solidFill>
                  <a:srgbClr val="6F2F9F"/>
                </a:solidFill>
                <a:latin typeface="Microsoft YaHei"/>
                <a:cs typeface="Microsoft YaHei"/>
              </a:rPr>
              <a:t>同</a:t>
            </a:r>
            <a:r>
              <a:rPr dirty="0" sz="2000" spc="-10" b="1">
                <a:solidFill>
                  <a:srgbClr val="6F2F9F"/>
                </a:solidFill>
                <a:latin typeface="Arial"/>
                <a:cs typeface="Arial"/>
              </a:rPr>
              <a:t>).</a:t>
            </a:r>
            <a:endParaRPr sz="2000">
              <a:latin typeface="Arial"/>
              <a:cs typeface="Arial"/>
            </a:endParaRPr>
          </a:p>
          <a:p>
            <a:pPr algn="just" marL="50800" marR="43180">
              <a:lnSpc>
                <a:spcPct val="100000"/>
              </a:lnSpc>
              <a:spcBef>
                <a:spcPts val="2400"/>
              </a:spcBef>
            </a:pP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John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的</a:t>
            </a:r>
            <a:r>
              <a:rPr dirty="0" sz="2000" b="1">
                <a:solidFill>
                  <a:srgbClr val="6F2F9F"/>
                </a:solidFill>
                <a:latin typeface="Arial"/>
                <a:cs typeface="Arial"/>
              </a:rPr>
              <a:t>C</a:t>
            </a:r>
            <a:r>
              <a:rPr dirty="0" sz="2000" spc="-5" b="1">
                <a:solidFill>
                  <a:srgbClr val="6F2F9F"/>
                </a:solidFill>
                <a:latin typeface="Arial"/>
                <a:cs typeface="Arial"/>
              </a:rPr>
              <a:t> </a:t>
            </a:r>
            <a:r>
              <a:rPr dirty="0" sz="2000" spc="5" b="1">
                <a:solidFill>
                  <a:srgbClr val="6F2F9F"/>
                </a:solidFill>
                <a:latin typeface="Arial"/>
                <a:cs typeface="Arial"/>
              </a:rPr>
              <a:t>(2≤C≤N)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头牛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每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头分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到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一个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隔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间。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牛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都希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望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互相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离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得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远点省得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互 相打扰。怎样才能使任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意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两头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牛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之间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的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最小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距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离尽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可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能的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大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，这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个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最大的 最小距离是多少呢？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sp>
          <p:nvSpPr>
            <p:cNvPr id="3" name="object 3"/>
            <p:cNvSpPr/>
            <p:nvPr/>
          </p:nvSpPr>
          <p:spPr>
            <a:xfrm>
              <a:off x="0" y="1523"/>
              <a:ext cx="9144000" cy="59690"/>
            </a:xfrm>
            <a:custGeom>
              <a:avLst/>
              <a:gdLst/>
              <a:ahLst/>
              <a:cxnLst/>
              <a:rect l="l" t="t" r="r" b="b"/>
              <a:pathLst>
                <a:path w="9144000" h="59690">
                  <a:moveTo>
                    <a:pt x="9144000" y="0"/>
                  </a:moveTo>
                  <a:lnTo>
                    <a:pt x="0" y="0"/>
                  </a:lnTo>
                  <a:lnTo>
                    <a:pt x="0" y="59436"/>
                  </a:lnTo>
                  <a:lnTo>
                    <a:pt x="9144000" y="59436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358646" y="762"/>
              <a:ext cx="7786370" cy="53340"/>
            </a:xfrm>
            <a:custGeom>
              <a:avLst/>
              <a:gdLst/>
              <a:ahLst/>
              <a:cxnLst/>
              <a:rect l="l" t="t" r="r" b="b"/>
              <a:pathLst>
                <a:path w="7786370" h="53340">
                  <a:moveTo>
                    <a:pt x="7786116" y="0"/>
                  </a:moveTo>
                  <a:lnTo>
                    <a:pt x="0" y="0"/>
                  </a:lnTo>
                  <a:lnTo>
                    <a:pt x="0" y="53339"/>
                  </a:lnTo>
                  <a:lnTo>
                    <a:pt x="7786116" y="53339"/>
                  </a:lnTo>
                  <a:lnTo>
                    <a:pt x="7786116" y="0"/>
                  </a:lnTo>
                  <a:close/>
                </a:path>
              </a:pathLst>
            </a:custGeom>
            <a:solidFill>
              <a:srgbClr val="1F487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358646" y="762"/>
              <a:ext cx="7786370" cy="53340"/>
            </a:xfrm>
            <a:custGeom>
              <a:avLst/>
              <a:gdLst/>
              <a:ahLst/>
              <a:cxnLst/>
              <a:rect l="l" t="t" r="r" b="b"/>
              <a:pathLst>
                <a:path w="7786370" h="53340">
                  <a:moveTo>
                    <a:pt x="0" y="53339"/>
                  </a:moveTo>
                  <a:lnTo>
                    <a:pt x="7786116" y="53339"/>
                  </a:lnTo>
                  <a:lnTo>
                    <a:pt x="7786116" y="0"/>
                  </a:lnTo>
                  <a:lnTo>
                    <a:pt x="0" y="0"/>
                  </a:lnTo>
                  <a:lnTo>
                    <a:pt x="0" y="53339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7" name="object 7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91440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9144000" y="10668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/>
          <p:nvPr/>
        </p:nvSpPr>
        <p:spPr>
          <a:xfrm>
            <a:off x="161239" y="187578"/>
            <a:ext cx="8632190" cy="44754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例题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2</a:t>
            </a:r>
            <a:endParaRPr sz="2400">
              <a:latin typeface="Arial MT"/>
              <a:cs typeface="Arial MT"/>
            </a:endParaRPr>
          </a:p>
          <a:p>
            <a:pPr marL="353060" indent="-172720">
              <a:lnSpc>
                <a:spcPct val="100000"/>
              </a:lnSpc>
              <a:spcBef>
                <a:spcPts val="1905"/>
              </a:spcBef>
              <a:buSzPct val="94444"/>
              <a:buFont typeface="Wingdings"/>
              <a:buChar char=""/>
              <a:tabLst>
                <a:tab pos="353695" algn="l"/>
              </a:tabLst>
            </a:pPr>
            <a:r>
              <a:rPr dirty="0" sz="1800" b="1">
                <a:latin typeface="Microsoft YaHei"/>
                <a:cs typeface="Microsoft YaHei"/>
              </a:rPr>
              <a:t>解法</a:t>
            </a:r>
            <a:r>
              <a:rPr dirty="0" sz="1800" spc="5" b="1">
                <a:latin typeface="Microsoft YaHei"/>
                <a:cs typeface="Microsoft YaHei"/>
              </a:rPr>
              <a:t>1</a:t>
            </a:r>
            <a:r>
              <a:rPr dirty="0" sz="1800" b="1">
                <a:latin typeface="Microsoft YaHei"/>
                <a:cs typeface="Microsoft YaHei"/>
              </a:rPr>
              <a:t>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15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先得到排序后的隔间坐标</a:t>
            </a:r>
            <a:r>
              <a:rPr dirty="0" sz="1800" spc="-65" b="1">
                <a:latin typeface="Microsoft YaHei"/>
                <a:cs typeface="Microsoft YaHei"/>
              </a:rPr>
              <a:t> </a:t>
            </a:r>
            <a:r>
              <a:rPr dirty="0" sz="1800" spc="-5" b="1">
                <a:latin typeface="Arial"/>
                <a:cs typeface="Arial"/>
              </a:rPr>
              <a:t>x</a:t>
            </a:r>
            <a:r>
              <a:rPr dirty="0" baseline="-20833" sz="1800" spc="-7" b="1">
                <a:latin typeface="Arial"/>
                <a:cs typeface="Arial"/>
              </a:rPr>
              <a:t>0</a:t>
            </a:r>
            <a:r>
              <a:rPr dirty="0" sz="1800" spc="-5" b="1">
                <a:latin typeface="Arial"/>
                <a:cs typeface="Arial"/>
              </a:rPr>
              <a:t>,...,x</a:t>
            </a:r>
            <a:r>
              <a:rPr dirty="0" baseline="-20833" sz="1800" spc="-7" b="1">
                <a:latin typeface="Arial"/>
                <a:cs typeface="Arial"/>
              </a:rPr>
              <a:t>N-1</a:t>
            </a:r>
            <a:endParaRPr baseline="-20833" sz="1800">
              <a:latin typeface="Arial"/>
              <a:cs typeface="Arial"/>
            </a:endParaRPr>
          </a:p>
          <a:p>
            <a:pPr marL="180975">
              <a:lnSpc>
                <a:spcPct val="100000"/>
              </a:lnSpc>
              <a:spcBef>
                <a:spcPts val="2150"/>
              </a:spcBef>
            </a:pPr>
            <a:r>
              <a:rPr dirty="0" sz="1800" b="1">
                <a:latin typeface="Microsoft YaHei"/>
                <a:cs typeface="Microsoft YaHei"/>
              </a:rPr>
              <a:t>从1,000,000,000到</a:t>
            </a:r>
            <a:r>
              <a:rPr dirty="0" sz="1800" spc="5" b="1">
                <a:latin typeface="Microsoft YaHei"/>
                <a:cs typeface="Microsoft YaHei"/>
              </a:rPr>
              <a:t>1</a:t>
            </a:r>
            <a:r>
              <a:rPr dirty="0" sz="1800" b="1">
                <a:latin typeface="Microsoft YaHei"/>
                <a:cs typeface="Microsoft YaHei"/>
              </a:rPr>
              <a:t>依次尝试这个</a:t>
            </a:r>
            <a:r>
              <a:rPr dirty="0" sz="1800" spc="-110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“最大的最近距离”D，找到的</a:t>
            </a:r>
            <a:endParaRPr sz="180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</a:pPr>
            <a:r>
              <a:rPr dirty="0" sz="1800" spc="-5" b="1">
                <a:latin typeface="Microsoft YaHei"/>
                <a:cs typeface="Microsoft YaHei"/>
              </a:rPr>
              <a:t>第一个可行的就是答案。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尝试方法：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479425" indent="-299085">
              <a:lnSpc>
                <a:spcPct val="100000"/>
              </a:lnSpc>
              <a:buAutoNum type="arabicParenR"/>
              <a:tabLst>
                <a:tab pos="480059" algn="l"/>
              </a:tabLst>
            </a:pPr>
            <a:r>
              <a:rPr dirty="0" sz="1800" spc="-5" b="1">
                <a:latin typeface="Microsoft YaHei"/>
                <a:cs typeface="Microsoft YaHei"/>
              </a:rPr>
              <a:t>第</a:t>
            </a:r>
            <a:r>
              <a:rPr dirty="0" sz="1800" b="1">
                <a:latin typeface="Microsoft YaHei"/>
                <a:cs typeface="Microsoft YaHei"/>
              </a:rPr>
              <a:t>1头牛放</a:t>
            </a:r>
            <a:r>
              <a:rPr dirty="0" sz="1800" spc="-10" b="1">
                <a:latin typeface="Microsoft YaHei"/>
                <a:cs typeface="Microsoft YaHei"/>
              </a:rPr>
              <a:t>在</a:t>
            </a:r>
            <a:r>
              <a:rPr dirty="0" sz="1800" b="1">
                <a:latin typeface="Microsoft YaHei"/>
                <a:cs typeface="Microsoft YaHei"/>
              </a:rPr>
              <a:t>x</a:t>
            </a:r>
            <a:r>
              <a:rPr dirty="0" baseline="-20833" sz="1800" b="1">
                <a:latin typeface="Microsoft YaHei"/>
                <a:cs typeface="Microsoft YaHei"/>
              </a:rPr>
              <a:t>0</a:t>
            </a:r>
            <a:endParaRPr baseline="-20833" sz="1800">
              <a:latin typeface="Microsoft YaHei"/>
              <a:cs typeface="Microsoft YaHei"/>
            </a:endParaRPr>
          </a:p>
          <a:p>
            <a:pPr marL="479425" indent="-299085">
              <a:lnSpc>
                <a:spcPts val="2155"/>
              </a:lnSpc>
              <a:spcBef>
                <a:spcPts val="15"/>
              </a:spcBef>
              <a:buAutoNum type="arabicParenR"/>
              <a:tabLst>
                <a:tab pos="480059" algn="l"/>
              </a:tabLst>
            </a:pPr>
            <a:r>
              <a:rPr dirty="0" sz="1800" b="1">
                <a:latin typeface="Microsoft YaHei"/>
                <a:cs typeface="Microsoft YaHei"/>
              </a:rPr>
              <a:t>若第</a:t>
            </a:r>
            <a:r>
              <a:rPr dirty="0" sz="1800" spc="-10" b="1">
                <a:latin typeface="Microsoft YaHei"/>
                <a:cs typeface="Microsoft YaHei"/>
              </a:rPr>
              <a:t>k</a:t>
            </a:r>
            <a:r>
              <a:rPr dirty="0" sz="1800" b="1">
                <a:latin typeface="Microsoft YaHei"/>
                <a:cs typeface="Microsoft YaHei"/>
              </a:rPr>
              <a:t>头牛放在x</a:t>
            </a:r>
            <a:r>
              <a:rPr dirty="0" baseline="-20833" sz="1800" b="1">
                <a:latin typeface="Microsoft YaHei"/>
                <a:cs typeface="Microsoft YaHei"/>
              </a:rPr>
              <a:t>i</a:t>
            </a:r>
            <a:r>
              <a:rPr dirty="0" baseline="-20833" sz="1800" spc="-44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，则找到</a:t>
            </a:r>
            <a:r>
              <a:rPr dirty="0" sz="1800" spc="-5" b="1">
                <a:latin typeface="Microsoft YaHei"/>
                <a:cs typeface="Microsoft YaHei"/>
              </a:rPr>
              <a:t>x</a:t>
            </a:r>
            <a:r>
              <a:rPr dirty="0" baseline="-20833" sz="1800" spc="-7" b="1">
                <a:latin typeface="Microsoft YaHei"/>
                <a:cs typeface="Microsoft YaHei"/>
              </a:rPr>
              <a:t>i+1</a:t>
            </a:r>
            <a:r>
              <a:rPr dirty="0" sz="1800" b="1">
                <a:latin typeface="Microsoft YaHei"/>
                <a:cs typeface="Microsoft YaHei"/>
              </a:rPr>
              <a:t>到</a:t>
            </a:r>
            <a:r>
              <a:rPr dirty="0" sz="1800" spc="-5" b="1">
                <a:latin typeface="Arial"/>
                <a:cs typeface="Arial"/>
              </a:rPr>
              <a:t>x</a:t>
            </a:r>
            <a:r>
              <a:rPr dirty="0" baseline="-20833" sz="1800" spc="-7" b="1">
                <a:latin typeface="Arial"/>
                <a:cs typeface="Arial"/>
              </a:rPr>
              <a:t>N-1</a:t>
            </a:r>
            <a:r>
              <a:rPr dirty="0" sz="1800" b="1">
                <a:latin typeface="Microsoft YaHei"/>
                <a:cs typeface="Microsoft YaHei"/>
              </a:rPr>
              <a:t>中第一个位于</a:t>
            </a:r>
            <a:r>
              <a:rPr dirty="0" sz="1800" spc="-20" b="1">
                <a:latin typeface="Microsoft YaHei"/>
                <a:cs typeface="Microsoft YaHei"/>
              </a:rPr>
              <a:t>[x</a:t>
            </a:r>
            <a:r>
              <a:rPr dirty="0" baseline="-20833" sz="1800" spc="-30" b="1">
                <a:latin typeface="Microsoft YaHei"/>
                <a:cs typeface="Microsoft YaHei"/>
              </a:rPr>
              <a:t>i</a:t>
            </a:r>
            <a:r>
              <a:rPr dirty="0" sz="1800" spc="-20" b="1">
                <a:latin typeface="Microsoft YaHei"/>
                <a:cs typeface="Microsoft YaHei"/>
              </a:rPr>
              <a:t>+D,</a:t>
            </a:r>
            <a:r>
              <a:rPr dirty="0" sz="1800" spc="-70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1,000,000,000]中的X</a:t>
            </a:r>
            <a:r>
              <a:rPr dirty="0" baseline="-20833" sz="1800" b="1">
                <a:latin typeface="Microsoft YaHei"/>
                <a:cs typeface="Microsoft YaHei"/>
              </a:rPr>
              <a:t>j</a:t>
            </a:r>
            <a:endParaRPr baseline="-20833" sz="1800">
              <a:latin typeface="Microsoft YaHei"/>
              <a:cs typeface="Microsoft YaHei"/>
            </a:endParaRPr>
          </a:p>
          <a:p>
            <a:pPr marL="384810">
              <a:lnSpc>
                <a:spcPts val="2155"/>
              </a:lnSpc>
            </a:pPr>
            <a:r>
              <a:rPr dirty="0" sz="1800" b="1">
                <a:latin typeface="Microsoft YaHei"/>
                <a:cs typeface="Microsoft YaHei"/>
              </a:rPr>
              <a:t>,第</a:t>
            </a:r>
            <a:r>
              <a:rPr dirty="0" sz="1800" spc="-5" b="1">
                <a:latin typeface="Microsoft YaHei"/>
                <a:cs typeface="Microsoft YaHei"/>
              </a:rPr>
              <a:t>k+1</a:t>
            </a:r>
            <a:r>
              <a:rPr dirty="0" sz="1800" b="1">
                <a:latin typeface="Microsoft YaHei"/>
                <a:cs typeface="Microsoft YaHei"/>
              </a:rPr>
              <a:t>头牛放在</a:t>
            </a:r>
            <a:r>
              <a:rPr dirty="0" sz="1800" spc="-5" b="1">
                <a:latin typeface="Microsoft YaHei"/>
                <a:cs typeface="Microsoft YaHei"/>
              </a:rPr>
              <a:t>X</a:t>
            </a:r>
            <a:r>
              <a:rPr dirty="0" baseline="-20833" sz="1800" spc="-7" b="1">
                <a:latin typeface="Microsoft YaHei"/>
                <a:cs typeface="Microsoft YaHei"/>
              </a:rPr>
              <a:t>j</a:t>
            </a:r>
            <a:r>
              <a:rPr dirty="0" sz="1800" b="1">
                <a:latin typeface="Microsoft YaHei"/>
                <a:cs typeface="Microsoft YaHei"/>
              </a:rPr>
              <a:t>。找不到这样的</a:t>
            </a:r>
            <a:r>
              <a:rPr dirty="0" sz="1800" spc="-5" b="1">
                <a:latin typeface="Microsoft YaHei"/>
                <a:cs typeface="Microsoft YaHei"/>
              </a:rPr>
              <a:t>X</a:t>
            </a:r>
            <a:r>
              <a:rPr dirty="0" baseline="-20833" sz="1800" spc="-7" b="1">
                <a:latin typeface="Microsoft YaHei"/>
                <a:cs typeface="Microsoft YaHei"/>
              </a:rPr>
              <a:t>j</a:t>
            </a:r>
            <a:r>
              <a:rPr dirty="0" sz="1800" spc="-5" b="1">
                <a:latin typeface="Microsoft YaHei"/>
                <a:cs typeface="Microsoft YaHei"/>
              </a:rPr>
              <a:t>,</a:t>
            </a:r>
            <a:r>
              <a:rPr dirty="0" sz="1800" b="1">
                <a:latin typeface="Microsoft YaHei"/>
                <a:cs typeface="Microsoft YaHei"/>
              </a:rPr>
              <a:t>则</a:t>
            </a:r>
            <a:r>
              <a:rPr dirty="0" sz="1800" spc="-5" b="1">
                <a:latin typeface="Microsoft YaHei"/>
                <a:cs typeface="Microsoft YaHei"/>
              </a:rPr>
              <a:t> D=D-1,</a:t>
            </a:r>
            <a:r>
              <a:rPr dirty="0" sz="1800" b="1">
                <a:latin typeface="Microsoft YaHei"/>
                <a:cs typeface="Microsoft YaHei"/>
              </a:rPr>
              <a:t>转</a:t>
            </a:r>
            <a:r>
              <a:rPr dirty="0" sz="1800" spc="-20" b="1">
                <a:latin typeface="Microsoft YaHei"/>
                <a:cs typeface="Microsoft YaHei"/>
              </a:rPr>
              <a:t> </a:t>
            </a:r>
            <a:r>
              <a:rPr dirty="0" sz="1800" spc="-5" b="1">
                <a:latin typeface="Microsoft YaHei"/>
                <a:cs typeface="Microsoft YaHei"/>
              </a:rPr>
              <a:t>1)</a:t>
            </a:r>
            <a:r>
              <a:rPr dirty="0" sz="1800" b="1">
                <a:latin typeface="Microsoft YaHei"/>
                <a:cs typeface="Microsoft YaHei"/>
              </a:rPr>
              <a:t>再试</a:t>
            </a:r>
            <a:endParaRPr sz="180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  <a:spcBef>
                <a:spcPts val="2160"/>
              </a:spcBef>
            </a:pPr>
            <a:r>
              <a:rPr dirty="0" sz="1800" spc="-5" b="1">
                <a:latin typeface="Microsoft YaHei"/>
                <a:cs typeface="Microsoft YaHei"/>
              </a:rPr>
              <a:t>若所有牛都能放下，</a:t>
            </a:r>
            <a:r>
              <a:rPr dirty="0" sz="1800" b="1">
                <a:latin typeface="Microsoft YaHei"/>
                <a:cs typeface="Microsoft YaHei"/>
              </a:rPr>
              <a:t>则D即答案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28</a:t>
            </a:fld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91559" y="1944446"/>
            <a:ext cx="1854200" cy="5746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5">
                <a:latin typeface="Microsoft YaHei"/>
                <a:cs typeface="Microsoft YaHei"/>
              </a:rPr>
              <a:t>二分算法</a:t>
            </a:r>
            <a:endParaRPr sz="36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14300">
              <a:lnSpc>
                <a:spcPts val="1410"/>
              </a:lnSpc>
            </a:pPr>
            <a:fld id="{81D60167-4931-47E6-BA6A-407CBD079E47}" type="slidenum">
              <a:rPr dirty="0"/>
              <a:t>2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995422" y="76327"/>
            <a:ext cx="39122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信息科学技术学院《程序设计与算</a:t>
            </a:r>
            <a:r>
              <a:rPr dirty="0" sz="1800" spc="-15">
                <a:latin typeface="Microsoft YaHei"/>
                <a:cs typeface="Microsoft YaHei"/>
              </a:rPr>
              <a:t>法</a:t>
            </a:r>
            <a:r>
              <a:rPr dirty="0" sz="1800">
                <a:latin typeface="Microsoft YaHei"/>
                <a:cs typeface="Microsoft YaHei"/>
              </a:rPr>
              <a:t>》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sp>
          <p:nvSpPr>
            <p:cNvPr id="3" name="object 3"/>
            <p:cNvSpPr/>
            <p:nvPr/>
          </p:nvSpPr>
          <p:spPr>
            <a:xfrm>
              <a:off x="0" y="1523"/>
              <a:ext cx="9144000" cy="59690"/>
            </a:xfrm>
            <a:custGeom>
              <a:avLst/>
              <a:gdLst/>
              <a:ahLst/>
              <a:cxnLst/>
              <a:rect l="l" t="t" r="r" b="b"/>
              <a:pathLst>
                <a:path w="9144000" h="59690">
                  <a:moveTo>
                    <a:pt x="9144000" y="0"/>
                  </a:moveTo>
                  <a:lnTo>
                    <a:pt x="0" y="0"/>
                  </a:lnTo>
                  <a:lnTo>
                    <a:pt x="0" y="59436"/>
                  </a:lnTo>
                  <a:lnTo>
                    <a:pt x="9144000" y="59436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358646" y="762"/>
              <a:ext cx="7786370" cy="53340"/>
            </a:xfrm>
            <a:custGeom>
              <a:avLst/>
              <a:gdLst/>
              <a:ahLst/>
              <a:cxnLst/>
              <a:rect l="l" t="t" r="r" b="b"/>
              <a:pathLst>
                <a:path w="7786370" h="53340">
                  <a:moveTo>
                    <a:pt x="7786116" y="0"/>
                  </a:moveTo>
                  <a:lnTo>
                    <a:pt x="0" y="0"/>
                  </a:lnTo>
                  <a:lnTo>
                    <a:pt x="0" y="53339"/>
                  </a:lnTo>
                  <a:lnTo>
                    <a:pt x="7786116" y="53339"/>
                  </a:lnTo>
                  <a:lnTo>
                    <a:pt x="7786116" y="0"/>
                  </a:lnTo>
                  <a:close/>
                </a:path>
              </a:pathLst>
            </a:custGeom>
            <a:solidFill>
              <a:srgbClr val="1F487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358646" y="762"/>
              <a:ext cx="7786370" cy="53340"/>
            </a:xfrm>
            <a:custGeom>
              <a:avLst/>
              <a:gdLst/>
              <a:ahLst/>
              <a:cxnLst/>
              <a:rect l="l" t="t" r="r" b="b"/>
              <a:pathLst>
                <a:path w="7786370" h="53340">
                  <a:moveTo>
                    <a:pt x="0" y="53339"/>
                  </a:moveTo>
                  <a:lnTo>
                    <a:pt x="7786116" y="53339"/>
                  </a:lnTo>
                  <a:lnTo>
                    <a:pt x="7786116" y="0"/>
                  </a:lnTo>
                  <a:lnTo>
                    <a:pt x="0" y="0"/>
                  </a:lnTo>
                  <a:lnTo>
                    <a:pt x="0" y="53339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7" name="object 7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91440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9144000" y="10668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/>
          <p:nvPr/>
        </p:nvSpPr>
        <p:spPr>
          <a:xfrm>
            <a:off x="161239" y="187578"/>
            <a:ext cx="8632190" cy="44754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例题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2</a:t>
            </a:r>
            <a:endParaRPr sz="2400">
              <a:latin typeface="Arial MT"/>
              <a:cs typeface="Arial MT"/>
            </a:endParaRPr>
          </a:p>
          <a:p>
            <a:pPr marL="353060" indent="-172720">
              <a:lnSpc>
                <a:spcPct val="100000"/>
              </a:lnSpc>
              <a:spcBef>
                <a:spcPts val="1905"/>
              </a:spcBef>
              <a:buSzPct val="94444"/>
              <a:buFont typeface="Wingdings"/>
              <a:buChar char=""/>
              <a:tabLst>
                <a:tab pos="353695" algn="l"/>
              </a:tabLst>
            </a:pPr>
            <a:r>
              <a:rPr dirty="0" sz="1800" b="1">
                <a:latin typeface="Microsoft YaHei"/>
                <a:cs typeface="Microsoft YaHei"/>
              </a:rPr>
              <a:t>解法</a:t>
            </a:r>
            <a:r>
              <a:rPr dirty="0" sz="1800" spc="5" b="1">
                <a:latin typeface="Microsoft YaHei"/>
                <a:cs typeface="Microsoft YaHei"/>
              </a:rPr>
              <a:t>1</a:t>
            </a:r>
            <a:r>
              <a:rPr dirty="0" sz="1800" b="1">
                <a:latin typeface="Microsoft YaHei"/>
                <a:cs typeface="Microsoft YaHei"/>
              </a:rPr>
              <a:t>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15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先得到排序后的隔间坐标</a:t>
            </a:r>
            <a:r>
              <a:rPr dirty="0" sz="1800" spc="-65" b="1">
                <a:latin typeface="Microsoft YaHei"/>
                <a:cs typeface="Microsoft YaHei"/>
              </a:rPr>
              <a:t> </a:t>
            </a:r>
            <a:r>
              <a:rPr dirty="0" sz="1800" spc="-5" b="1">
                <a:latin typeface="Arial"/>
                <a:cs typeface="Arial"/>
              </a:rPr>
              <a:t>x</a:t>
            </a:r>
            <a:r>
              <a:rPr dirty="0" baseline="-20833" sz="1800" spc="-7" b="1">
                <a:latin typeface="Arial"/>
                <a:cs typeface="Arial"/>
              </a:rPr>
              <a:t>0</a:t>
            </a:r>
            <a:r>
              <a:rPr dirty="0" sz="1800" spc="-5" b="1">
                <a:latin typeface="Arial"/>
                <a:cs typeface="Arial"/>
              </a:rPr>
              <a:t>,...,x</a:t>
            </a:r>
            <a:r>
              <a:rPr dirty="0" baseline="-20833" sz="1800" spc="-7" b="1">
                <a:latin typeface="Arial"/>
                <a:cs typeface="Arial"/>
              </a:rPr>
              <a:t>N-1</a:t>
            </a:r>
            <a:endParaRPr baseline="-20833" sz="1800">
              <a:latin typeface="Arial"/>
              <a:cs typeface="Arial"/>
            </a:endParaRPr>
          </a:p>
          <a:p>
            <a:pPr marL="180975">
              <a:lnSpc>
                <a:spcPct val="100000"/>
              </a:lnSpc>
              <a:spcBef>
                <a:spcPts val="2150"/>
              </a:spcBef>
            </a:pPr>
            <a:r>
              <a:rPr dirty="0" sz="1800" b="1">
                <a:latin typeface="Microsoft YaHei"/>
                <a:cs typeface="Microsoft YaHei"/>
              </a:rPr>
              <a:t>从1,</a:t>
            </a:r>
            <a:r>
              <a:rPr dirty="0" sz="1800" spc="5" b="1">
                <a:latin typeface="Microsoft YaHei"/>
                <a:cs typeface="Microsoft YaHei"/>
              </a:rPr>
              <a:t>0</a:t>
            </a:r>
            <a:r>
              <a:rPr dirty="0" sz="1800" b="1">
                <a:latin typeface="Microsoft YaHei"/>
                <a:cs typeface="Microsoft YaHei"/>
              </a:rPr>
              <a:t>00,</a:t>
            </a:r>
            <a:r>
              <a:rPr dirty="0" sz="1800" spc="5" b="1">
                <a:latin typeface="Microsoft YaHei"/>
                <a:cs typeface="Microsoft YaHei"/>
              </a:rPr>
              <a:t>0</a:t>
            </a:r>
            <a:r>
              <a:rPr dirty="0" sz="1800" b="1">
                <a:latin typeface="Microsoft YaHei"/>
                <a:cs typeface="Microsoft YaHei"/>
              </a:rPr>
              <a:t>00,</a:t>
            </a:r>
            <a:r>
              <a:rPr dirty="0" sz="1800" spc="5" b="1">
                <a:latin typeface="Microsoft YaHei"/>
                <a:cs typeface="Microsoft YaHei"/>
              </a:rPr>
              <a:t>0</a:t>
            </a:r>
            <a:r>
              <a:rPr dirty="0" sz="1800" b="1">
                <a:latin typeface="Microsoft YaHei"/>
                <a:cs typeface="Microsoft YaHei"/>
              </a:rPr>
              <a:t>0</a:t>
            </a:r>
            <a:r>
              <a:rPr dirty="0" sz="1800" spc="-10" b="1">
                <a:latin typeface="Microsoft YaHei"/>
                <a:cs typeface="Microsoft YaHei"/>
              </a:rPr>
              <a:t>0</a:t>
            </a:r>
            <a:r>
              <a:rPr dirty="0" sz="1800" b="1">
                <a:latin typeface="Microsoft YaHei"/>
                <a:cs typeface="Microsoft YaHei"/>
              </a:rPr>
              <a:t>/</a:t>
            </a:r>
            <a:r>
              <a:rPr dirty="0" sz="1800" spc="15" b="1">
                <a:latin typeface="Microsoft YaHei"/>
                <a:cs typeface="Microsoft YaHei"/>
              </a:rPr>
              <a:t>C</a:t>
            </a:r>
            <a:r>
              <a:rPr dirty="0" sz="1800" b="1">
                <a:latin typeface="Microsoft YaHei"/>
                <a:cs typeface="Microsoft YaHei"/>
              </a:rPr>
              <a:t>到</a:t>
            </a:r>
            <a:r>
              <a:rPr dirty="0" sz="1800" spc="5" b="1">
                <a:latin typeface="Microsoft YaHei"/>
                <a:cs typeface="Microsoft YaHei"/>
              </a:rPr>
              <a:t>1</a:t>
            </a:r>
            <a:r>
              <a:rPr dirty="0" sz="1800" b="1">
                <a:latin typeface="Microsoft YaHei"/>
                <a:cs typeface="Microsoft YaHei"/>
              </a:rPr>
              <a:t>依次尝试这个“最大的最近距离</a:t>
            </a:r>
            <a:r>
              <a:rPr dirty="0" sz="1800" spc="-30" b="1">
                <a:latin typeface="Microsoft YaHei"/>
                <a:cs typeface="Microsoft YaHei"/>
              </a:rPr>
              <a:t>”</a:t>
            </a:r>
            <a:r>
              <a:rPr dirty="0" sz="1800" b="1">
                <a:latin typeface="Microsoft YaHei"/>
                <a:cs typeface="Microsoft YaHei"/>
              </a:rPr>
              <a:t>D，</a:t>
            </a:r>
            <a:r>
              <a:rPr dirty="0" sz="1800" spc="-45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找到的</a:t>
            </a:r>
            <a:endParaRPr sz="180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</a:pPr>
            <a:r>
              <a:rPr dirty="0" sz="1800" spc="-5" b="1">
                <a:latin typeface="Microsoft YaHei"/>
                <a:cs typeface="Microsoft YaHei"/>
              </a:rPr>
              <a:t>第一个可行的就是答案。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尝试方法：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479425" indent="-299085">
              <a:lnSpc>
                <a:spcPct val="100000"/>
              </a:lnSpc>
              <a:buAutoNum type="arabicParenR"/>
              <a:tabLst>
                <a:tab pos="480059" algn="l"/>
              </a:tabLst>
            </a:pPr>
            <a:r>
              <a:rPr dirty="0" sz="1800" spc="-5" b="1">
                <a:latin typeface="Microsoft YaHei"/>
                <a:cs typeface="Microsoft YaHei"/>
              </a:rPr>
              <a:t>第</a:t>
            </a:r>
            <a:r>
              <a:rPr dirty="0" sz="1800" b="1">
                <a:latin typeface="Microsoft YaHei"/>
                <a:cs typeface="Microsoft YaHei"/>
              </a:rPr>
              <a:t>1头牛放</a:t>
            </a:r>
            <a:r>
              <a:rPr dirty="0" sz="1800" spc="-10" b="1">
                <a:latin typeface="Microsoft YaHei"/>
                <a:cs typeface="Microsoft YaHei"/>
              </a:rPr>
              <a:t>在</a:t>
            </a:r>
            <a:r>
              <a:rPr dirty="0" sz="1800" b="1">
                <a:latin typeface="Microsoft YaHei"/>
                <a:cs typeface="Microsoft YaHei"/>
              </a:rPr>
              <a:t>x</a:t>
            </a:r>
            <a:r>
              <a:rPr dirty="0" baseline="-20833" sz="1800" b="1">
                <a:latin typeface="Microsoft YaHei"/>
                <a:cs typeface="Microsoft YaHei"/>
              </a:rPr>
              <a:t>0</a:t>
            </a:r>
            <a:endParaRPr baseline="-20833" sz="1800">
              <a:latin typeface="Microsoft YaHei"/>
              <a:cs typeface="Microsoft YaHei"/>
            </a:endParaRPr>
          </a:p>
          <a:p>
            <a:pPr marL="318135" marR="30480" indent="-137160">
              <a:lnSpc>
                <a:spcPts val="2150"/>
              </a:lnSpc>
              <a:spcBef>
                <a:spcPts val="95"/>
              </a:spcBef>
              <a:buAutoNum type="arabicParenR"/>
              <a:tabLst>
                <a:tab pos="480059" algn="l"/>
              </a:tabLst>
            </a:pPr>
            <a:r>
              <a:rPr dirty="0" sz="1800" b="1">
                <a:latin typeface="Microsoft YaHei"/>
                <a:cs typeface="Microsoft YaHei"/>
              </a:rPr>
              <a:t>若第</a:t>
            </a:r>
            <a:r>
              <a:rPr dirty="0" sz="1800" spc="-10" b="1">
                <a:latin typeface="Microsoft YaHei"/>
                <a:cs typeface="Microsoft YaHei"/>
              </a:rPr>
              <a:t>k</a:t>
            </a:r>
            <a:r>
              <a:rPr dirty="0" sz="1800" b="1">
                <a:latin typeface="Microsoft YaHei"/>
                <a:cs typeface="Microsoft YaHei"/>
              </a:rPr>
              <a:t>头牛放在x</a:t>
            </a:r>
            <a:r>
              <a:rPr dirty="0" baseline="-20833" sz="1800" b="1">
                <a:latin typeface="Microsoft YaHei"/>
                <a:cs typeface="Microsoft YaHei"/>
              </a:rPr>
              <a:t>i</a:t>
            </a:r>
            <a:r>
              <a:rPr dirty="0" baseline="-20833" sz="1800" spc="-44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，则找到</a:t>
            </a:r>
            <a:r>
              <a:rPr dirty="0" sz="1800" spc="-5" b="1">
                <a:latin typeface="Microsoft YaHei"/>
                <a:cs typeface="Microsoft YaHei"/>
              </a:rPr>
              <a:t>x</a:t>
            </a:r>
            <a:r>
              <a:rPr dirty="0" baseline="-20833" sz="1800" spc="-7" b="1">
                <a:latin typeface="Microsoft YaHei"/>
                <a:cs typeface="Microsoft YaHei"/>
              </a:rPr>
              <a:t>i+1</a:t>
            </a:r>
            <a:r>
              <a:rPr dirty="0" sz="1800" b="1">
                <a:latin typeface="Microsoft YaHei"/>
                <a:cs typeface="Microsoft YaHei"/>
              </a:rPr>
              <a:t>到</a:t>
            </a:r>
            <a:r>
              <a:rPr dirty="0" sz="1800" spc="-5" b="1">
                <a:latin typeface="Arial"/>
                <a:cs typeface="Arial"/>
              </a:rPr>
              <a:t>x</a:t>
            </a:r>
            <a:r>
              <a:rPr dirty="0" baseline="-20833" sz="1800" spc="-7" b="1">
                <a:latin typeface="Arial"/>
                <a:cs typeface="Arial"/>
              </a:rPr>
              <a:t>N-1</a:t>
            </a:r>
            <a:r>
              <a:rPr dirty="0" sz="1800" b="1">
                <a:latin typeface="Microsoft YaHei"/>
                <a:cs typeface="Microsoft YaHei"/>
              </a:rPr>
              <a:t>中第一个位于</a:t>
            </a:r>
            <a:r>
              <a:rPr dirty="0" sz="1800" spc="-20" b="1">
                <a:latin typeface="Microsoft YaHei"/>
                <a:cs typeface="Microsoft YaHei"/>
              </a:rPr>
              <a:t>[x</a:t>
            </a:r>
            <a:r>
              <a:rPr dirty="0" baseline="-20833" sz="1800" spc="-30" b="1">
                <a:latin typeface="Microsoft YaHei"/>
                <a:cs typeface="Microsoft YaHei"/>
              </a:rPr>
              <a:t>i</a:t>
            </a:r>
            <a:r>
              <a:rPr dirty="0" sz="1800" spc="-20" b="1">
                <a:latin typeface="Microsoft YaHei"/>
                <a:cs typeface="Microsoft YaHei"/>
              </a:rPr>
              <a:t>+D,</a:t>
            </a:r>
            <a:r>
              <a:rPr dirty="0" sz="1800" spc="-60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1,000,000,000]中的X</a:t>
            </a:r>
            <a:r>
              <a:rPr dirty="0" baseline="-20833" sz="1800" b="1">
                <a:latin typeface="Microsoft YaHei"/>
                <a:cs typeface="Microsoft YaHei"/>
              </a:rPr>
              <a:t>j </a:t>
            </a:r>
            <a:r>
              <a:rPr dirty="0" baseline="-20833" sz="1800" spc="-517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第</a:t>
            </a:r>
            <a:r>
              <a:rPr dirty="0" sz="1800" spc="-5" b="1">
                <a:latin typeface="Microsoft YaHei"/>
                <a:cs typeface="Microsoft YaHei"/>
              </a:rPr>
              <a:t>k+1</a:t>
            </a:r>
            <a:r>
              <a:rPr dirty="0" sz="1800" b="1">
                <a:latin typeface="Microsoft YaHei"/>
                <a:cs typeface="Microsoft YaHei"/>
              </a:rPr>
              <a:t>头牛放在</a:t>
            </a:r>
            <a:r>
              <a:rPr dirty="0" sz="1800" spc="-5" b="1">
                <a:latin typeface="Microsoft YaHei"/>
                <a:cs typeface="Microsoft YaHei"/>
              </a:rPr>
              <a:t>X</a:t>
            </a:r>
            <a:r>
              <a:rPr dirty="0" baseline="-20833" sz="1800" spc="-7" b="1">
                <a:latin typeface="Microsoft YaHei"/>
                <a:cs typeface="Microsoft YaHei"/>
              </a:rPr>
              <a:t>j</a:t>
            </a:r>
            <a:r>
              <a:rPr dirty="0" sz="1800" b="1">
                <a:latin typeface="Microsoft YaHei"/>
                <a:cs typeface="Microsoft YaHei"/>
              </a:rPr>
              <a:t>。找不到这样的</a:t>
            </a:r>
            <a:r>
              <a:rPr dirty="0" sz="1800" spc="-5" b="1">
                <a:latin typeface="Microsoft YaHei"/>
                <a:cs typeface="Microsoft YaHei"/>
              </a:rPr>
              <a:t>X</a:t>
            </a:r>
            <a:r>
              <a:rPr dirty="0" baseline="-20833" sz="1800" spc="-7" b="1">
                <a:latin typeface="Microsoft YaHei"/>
                <a:cs typeface="Microsoft YaHei"/>
              </a:rPr>
              <a:t>j</a:t>
            </a:r>
            <a:r>
              <a:rPr dirty="0" sz="1800" spc="-5" b="1">
                <a:latin typeface="Microsoft YaHei"/>
                <a:cs typeface="Microsoft YaHei"/>
              </a:rPr>
              <a:t>,</a:t>
            </a:r>
            <a:r>
              <a:rPr dirty="0" sz="1800" b="1">
                <a:latin typeface="Microsoft YaHei"/>
                <a:cs typeface="Microsoft YaHei"/>
              </a:rPr>
              <a:t>则</a:t>
            </a:r>
            <a:r>
              <a:rPr dirty="0" sz="1800" spc="10" b="1">
                <a:latin typeface="Microsoft YaHei"/>
                <a:cs typeface="Microsoft YaHei"/>
              </a:rPr>
              <a:t> </a:t>
            </a:r>
            <a:r>
              <a:rPr dirty="0" sz="1800" spc="-5" b="1">
                <a:latin typeface="Microsoft YaHei"/>
                <a:cs typeface="Microsoft YaHei"/>
              </a:rPr>
              <a:t>D=D-1,</a:t>
            </a:r>
            <a:r>
              <a:rPr dirty="0" sz="1800" b="1">
                <a:latin typeface="Microsoft YaHei"/>
                <a:cs typeface="Microsoft YaHei"/>
              </a:rPr>
              <a:t>转 </a:t>
            </a:r>
            <a:r>
              <a:rPr dirty="0" sz="1800" spc="-5" b="1">
                <a:latin typeface="Microsoft YaHei"/>
                <a:cs typeface="Microsoft YaHei"/>
              </a:rPr>
              <a:t>1)</a:t>
            </a:r>
            <a:r>
              <a:rPr dirty="0" sz="1800" b="1">
                <a:latin typeface="Microsoft YaHei"/>
                <a:cs typeface="Microsoft YaHei"/>
              </a:rPr>
              <a:t>再试</a:t>
            </a:r>
            <a:endParaRPr sz="180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  <a:spcBef>
                <a:spcPts val="2090"/>
              </a:spcBef>
            </a:pPr>
            <a:r>
              <a:rPr dirty="0" sz="1800" spc="-5" b="1">
                <a:latin typeface="Microsoft YaHei"/>
                <a:cs typeface="Microsoft YaHei"/>
              </a:rPr>
              <a:t>若所有牛都能放下，</a:t>
            </a:r>
            <a:r>
              <a:rPr dirty="0" sz="1800" b="1">
                <a:latin typeface="Microsoft YaHei"/>
                <a:cs typeface="Microsoft YaHei"/>
              </a:rPr>
              <a:t>则D即答案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30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29590" y="4637328"/>
            <a:ext cx="58273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复杂度</a:t>
            </a:r>
            <a:r>
              <a:rPr dirty="0" sz="1800" spc="-15" b="1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1,000,000,000/C</a:t>
            </a:r>
            <a:r>
              <a:rPr dirty="0" sz="1800" spc="-50" b="1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*N，即</a:t>
            </a:r>
            <a:r>
              <a:rPr dirty="0" sz="1800" spc="-30" b="1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1,000,000,000,</a:t>
            </a:r>
            <a:r>
              <a:rPr dirty="0" sz="1800" spc="-40" b="1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超时!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sp>
          <p:nvSpPr>
            <p:cNvPr id="3" name="object 3"/>
            <p:cNvSpPr/>
            <p:nvPr/>
          </p:nvSpPr>
          <p:spPr>
            <a:xfrm>
              <a:off x="0" y="1523"/>
              <a:ext cx="9144000" cy="59690"/>
            </a:xfrm>
            <a:custGeom>
              <a:avLst/>
              <a:gdLst/>
              <a:ahLst/>
              <a:cxnLst/>
              <a:rect l="l" t="t" r="r" b="b"/>
              <a:pathLst>
                <a:path w="9144000" h="59690">
                  <a:moveTo>
                    <a:pt x="9144000" y="0"/>
                  </a:moveTo>
                  <a:lnTo>
                    <a:pt x="0" y="0"/>
                  </a:lnTo>
                  <a:lnTo>
                    <a:pt x="0" y="59436"/>
                  </a:lnTo>
                  <a:lnTo>
                    <a:pt x="9144000" y="59436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358646" y="762"/>
              <a:ext cx="7786370" cy="53340"/>
            </a:xfrm>
            <a:custGeom>
              <a:avLst/>
              <a:gdLst/>
              <a:ahLst/>
              <a:cxnLst/>
              <a:rect l="l" t="t" r="r" b="b"/>
              <a:pathLst>
                <a:path w="7786370" h="53340">
                  <a:moveTo>
                    <a:pt x="7786116" y="0"/>
                  </a:moveTo>
                  <a:lnTo>
                    <a:pt x="0" y="0"/>
                  </a:lnTo>
                  <a:lnTo>
                    <a:pt x="0" y="53339"/>
                  </a:lnTo>
                  <a:lnTo>
                    <a:pt x="7786116" y="53339"/>
                  </a:lnTo>
                  <a:lnTo>
                    <a:pt x="7786116" y="0"/>
                  </a:lnTo>
                  <a:close/>
                </a:path>
              </a:pathLst>
            </a:custGeom>
            <a:solidFill>
              <a:srgbClr val="1F487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358646" y="762"/>
              <a:ext cx="7786370" cy="53340"/>
            </a:xfrm>
            <a:custGeom>
              <a:avLst/>
              <a:gdLst/>
              <a:ahLst/>
              <a:cxnLst/>
              <a:rect l="l" t="t" r="r" b="b"/>
              <a:pathLst>
                <a:path w="7786370" h="53340">
                  <a:moveTo>
                    <a:pt x="0" y="53339"/>
                  </a:moveTo>
                  <a:lnTo>
                    <a:pt x="7786116" y="53339"/>
                  </a:lnTo>
                  <a:lnTo>
                    <a:pt x="7786116" y="0"/>
                  </a:lnTo>
                  <a:lnTo>
                    <a:pt x="0" y="0"/>
                  </a:lnTo>
                  <a:lnTo>
                    <a:pt x="0" y="53339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7" name="object 7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91440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9144000" y="10668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/>
          <p:nvPr/>
        </p:nvSpPr>
        <p:spPr>
          <a:xfrm>
            <a:off x="161239" y="187578"/>
            <a:ext cx="6979284" cy="36518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例题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2</a:t>
            </a:r>
            <a:endParaRPr sz="2400">
              <a:latin typeface="Arial MT"/>
              <a:cs typeface="Arial MT"/>
            </a:endParaRPr>
          </a:p>
          <a:p>
            <a:pPr marL="353060" indent="-172720">
              <a:lnSpc>
                <a:spcPct val="100000"/>
              </a:lnSpc>
              <a:spcBef>
                <a:spcPts val="1905"/>
              </a:spcBef>
              <a:buSzPct val="94444"/>
              <a:buFont typeface="Wingdings"/>
              <a:buChar char=""/>
              <a:tabLst>
                <a:tab pos="353695" algn="l"/>
              </a:tabLst>
            </a:pPr>
            <a:r>
              <a:rPr dirty="0" sz="1800" b="1">
                <a:latin typeface="Microsoft YaHei"/>
                <a:cs typeface="Microsoft YaHei"/>
              </a:rPr>
              <a:t>解法</a:t>
            </a:r>
            <a:r>
              <a:rPr dirty="0" sz="1800" spc="5" b="1">
                <a:latin typeface="Microsoft YaHei"/>
                <a:cs typeface="Microsoft YaHei"/>
              </a:rPr>
              <a:t>2</a:t>
            </a:r>
            <a:r>
              <a:rPr dirty="0" sz="1800" b="1">
                <a:latin typeface="Microsoft YaHei"/>
                <a:cs typeface="Microsoft YaHei"/>
              </a:rPr>
              <a:t>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15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先得到排序后的隔间坐标</a:t>
            </a:r>
            <a:r>
              <a:rPr dirty="0" sz="1800" spc="-65" b="1">
                <a:latin typeface="Microsoft YaHei"/>
                <a:cs typeface="Microsoft YaHei"/>
              </a:rPr>
              <a:t> </a:t>
            </a:r>
            <a:r>
              <a:rPr dirty="0" sz="1800" spc="-5" b="1">
                <a:latin typeface="Arial"/>
                <a:cs typeface="Arial"/>
              </a:rPr>
              <a:t>x</a:t>
            </a:r>
            <a:r>
              <a:rPr dirty="0" baseline="-20833" sz="1800" spc="-7" b="1">
                <a:latin typeface="Arial"/>
                <a:cs typeface="Arial"/>
              </a:rPr>
              <a:t>0</a:t>
            </a:r>
            <a:r>
              <a:rPr dirty="0" sz="1800" spc="-5" b="1">
                <a:latin typeface="Arial"/>
                <a:cs typeface="Arial"/>
              </a:rPr>
              <a:t>,...,x</a:t>
            </a:r>
            <a:r>
              <a:rPr dirty="0" baseline="-20833" sz="1800" spc="-7" b="1">
                <a:latin typeface="Arial"/>
                <a:cs typeface="Arial"/>
              </a:rPr>
              <a:t>N-1</a:t>
            </a:r>
            <a:endParaRPr baseline="-20833" sz="1800">
              <a:latin typeface="Arial"/>
              <a:cs typeface="Arial"/>
            </a:endParaRPr>
          </a:p>
          <a:p>
            <a:pPr marL="180975">
              <a:lnSpc>
                <a:spcPct val="100000"/>
              </a:lnSpc>
              <a:spcBef>
                <a:spcPts val="2150"/>
              </a:spcBef>
            </a:pPr>
            <a:r>
              <a:rPr dirty="0" sz="1800" b="1">
                <a:latin typeface="Microsoft YaHei"/>
                <a:cs typeface="Microsoft YaHei"/>
              </a:rPr>
              <a:t>在</a:t>
            </a:r>
            <a:r>
              <a:rPr dirty="0" sz="1800" spc="-5" b="1">
                <a:latin typeface="Microsoft YaHei"/>
                <a:cs typeface="Microsoft YaHei"/>
              </a:rPr>
              <a:t>[L,R]</a:t>
            </a:r>
            <a:r>
              <a:rPr dirty="0" sz="1800" b="1">
                <a:latin typeface="Microsoft YaHei"/>
                <a:cs typeface="Microsoft YaHei"/>
              </a:rPr>
              <a:t>内用二分法尝试“最大最近距离”D</a:t>
            </a:r>
            <a:r>
              <a:rPr dirty="0" sz="1800" spc="-10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=</a:t>
            </a:r>
            <a:r>
              <a:rPr dirty="0" sz="1800" spc="-5" b="1">
                <a:latin typeface="Microsoft YaHei"/>
                <a:cs typeface="Microsoft YaHei"/>
              </a:rPr>
              <a:t> (L+R)/2</a:t>
            </a:r>
            <a:r>
              <a:rPr dirty="0" sz="1800" b="1">
                <a:latin typeface="Microsoft YaHei"/>
                <a:cs typeface="Microsoft YaHei"/>
              </a:rPr>
              <a:t> (L,R初值为</a:t>
            </a:r>
            <a:endParaRPr sz="180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  <a:tabLst>
                <a:tab pos="612140" algn="l"/>
              </a:tabLst>
            </a:pPr>
            <a:r>
              <a:rPr dirty="0" sz="1800" spc="-5" b="1">
                <a:latin typeface="Microsoft YaHei"/>
                <a:cs typeface="Microsoft YaHei"/>
              </a:rPr>
              <a:t>[1,	</a:t>
            </a:r>
            <a:r>
              <a:rPr dirty="0" sz="1800" b="1">
                <a:latin typeface="Microsoft YaHei"/>
                <a:cs typeface="Microsoft YaHei"/>
              </a:rPr>
              <a:t>1,000,000,000/C]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80975" marR="741680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若D可行，则记住该D，然后在新</a:t>
            </a:r>
            <a:r>
              <a:rPr dirty="0" sz="1800" spc="-5" b="1">
                <a:latin typeface="Microsoft YaHei"/>
                <a:cs typeface="Microsoft YaHei"/>
              </a:rPr>
              <a:t>[L,R]</a:t>
            </a:r>
            <a:r>
              <a:rPr dirty="0" sz="1800" b="1">
                <a:latin typeface="Microsoft YaHei"/>
                <a:cs typeface="Microsoft YaHei"/>
              </a:rPr>
              <a:t>中继续尝试</a:t>
            </a:r>
            <a:r>
              <a:rPr dirty="0" sz="1800" spc="-5" b="1">
                <a:latin typeface="Microsoft YaHei"/>
                <a:cs typeface="Microsoft YaHei"/>
              </a:rPr>
              <a:t>(L=</a:t>
            </a:r>
            <a:r>
              <a:rPr dirty="0" sz="1800" spc="-60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D+1) </a:t>
            </a:r>
            <a:r>
              <a:rPr dirty="0" sz="1800" spc="-525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若D不可行，则在新</a:t>
            </a:r>
            <a:r>
              <a:rPr dirty="0" sz="1800" spc="-5" b="1">
                <a:latin typeface="Microsoft YaHei"/>
                <a:cs typeface="Microsoft YaHei"/>
              </a:rPr>
              <a:t>[L,R]</a:t>
            </a:r>
            <a:r>
              <a:rPr dirty="0" sz="1800" b="1">
                <a:latin typeface="Microsoft YaHei"/>
                <a:cs typeface="Microsoft YaHei"/>
              </a:rPr>
              <a:t>中继续尝</a:t>
            </a:r>
            <a:r>
              <a:rPr dirty="0" sz="1800" spc="-10" b="1">
                <a:latin typeface="Microsoft YaHei"/>
                <a:cs typeface="Microsoft YaHei"/>
              </a:rPr>
              <a:t>试</a:t>
            </a:r>
            <a:r>
              <a:rPr dirty="0" sz="1800" spc="-5" b="1">
                <a:latin typeface="Microsoft YaHei"/>
                <a:cs typeface="Microsoft YaHei"/>
              </a:rPr>
              <a:t>(R=</a:t>
            </a:r>
            <a:r>
              <a:rPr dirty="0" sz="1800" spc="20" b="1">
                <a:latin typeface="Microsoft YaHei"/>
                <a:cs typeface="Microsoft YaHei"/>
              </a:rPr>
              <a:t> </a:t>
            </a:r>
            <a:r>
              <a:rPr dirty="0" sz="1800" b="1">
                <a:latin typeface="Microsoft YaHei"/>
                <a:cs typeface="Microsoft YaHei"/>
              </a:rPr>
              <a:t>D-1)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150">
              <a:latin typeface="Microsoft YaHei"/>
              <a:cs typeface="Microsoft YaHei"/>
            </a:endParaRPr>
          </a:p>
          <a:p>
            <a:pPr marL="180975">
              <a:lnSpc>
                <a:spcPct val="100000"/>
              </a:lnSpc>
            </a:pP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复杂度</a:t>
            </a:r>
            <a:r>
              <a:rPr dirty="0" sz="1800" spc="-25" b="1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log(1,000,000,000/C)</a:t>
            </a:r>
            <a:r>
              <a:rPr dirty="0" sz="1800" spc="-70" b="1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*</a:t>
            </a:r>
            <a:r>
              <a:rPr dirty="0" sz="1800" spc="-30" b="1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N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31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4" name="object 4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590194" y="2323337"/>
            <a:ext cx="1699260" cy="6959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solidFill>
                  <a:srgbClr val="1F487C"/>
                </a:solidFill>
                <a:latin typeface="Microsoft YaHei"/>
                <a:cs typeface="Microsoft YaHei"/>
              </a:rPr>
              <a:t>程序或算法的</a:t>
            </a:r>
            <a:endParaRPr sz="2200">
              <a:latin typeface="Microsoft YaHei"/>
              <a:cs typeface="Microsoft YaHei"/>
            </a:endParaRPr>
          </a:p>
          <a:p>
            <a:pPr marL="152400">
              <a:lnSpc>
                <a:spcPct val="100000"/>
              </a:lnSpc>
            </a:pPr>
            <a:r>
              <a:rPr dirty="0" sz="2200" spc="-10">
                <a:solidFill>
                  <a:srgbClr val="1F487C"/>
                </a:solidFill>
                <a:latin typeface="Microsoft YaHei"/>
                <a:cs typeface="Microsoft YaHei"/>
              </a:rPr>
              <a:t>时间复杂度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482331" y="4676647"/>
            <a:ext cx="156337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>
                <a:latin typeface="Microsoft YaHei"/>
                <a:cs typeface="Microsoft YaHei"/>
              </a:rPr>
              <a:t>美国加</a:t>
            </a:r>
            <a:r>
              <a:rPr dirty="0" sz="1600" spc="-15">
                <a:latin typeface="Microsoft YaHei"/>
                <a:cs typeface="Microsoft YaHei"/>
              </a:rPr>
              <a:t>州</a:t>
            </a:r>
            <a:r>
              <a:rPr dirty="0" sz="1600" spc="-5">
                <a:latin typeface="Microsoft YaHei"/>
                <a:cs typeface="Microsoft YaHei"/>
              </a:rPr>
              <a:t>1号公路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29001" y="428116"/>
            <a:ext cx="6216650" cy="41591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程序或算法的时间复杂度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946226"/>
            <a:ext cx="8350250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一个程序或算法的时间</a:t>
            </a:r>
            <a:r>
              <a:rPr dirty="0" sz="2000" spc="-10">
                <a:latin typeface="Microsoft YaHei"/>
                <a:cs typeface="Microsoft YaHei"/>
              </a:rPr>
              <a:t>效</a:t>
            </a:r>
            <a:r>
              <a:rPr dirty="0" sz="2000">
                <a:latin typeface="Microsoft YaHei"/>
                <a:cs typeface="Microsoft YaHei"/>
              </a:rPr>
              <a:t>率，</a:t>
            </a:r>
            <a:r>
              <a:rPr dirty="0" sz="2000" spc="-10">
                <a:latin typeface="Microsoft YaHei"/>
                <a:cs typeface="Microsoft YaHei"/>
              </a:rPr>
              <a:t>也</a:t>
            </a:r>
            <a:r>
              <a:rPr dirty="0" sz="2000">
                <a:latin typeface="Microsoft YaHei"/>
                <a:cs typeface="Microsoft YaHei"/>
              </a:rPr>
              <a:t>称“</a:t>
            </a:r>
            <a:r>
              <a:rPr dirty="0" sz="2000" spc="-10">
                <a:latin typeface="Microsoft YaHei"/>
                <a:cs typeface="Microsoft YaHei"/>
              </a:rPr>
              <a:t>时</a:t>
            </a:r>
            <a:r>
              <a:rPr dirty="0" sz="2000">
                <a:latin typeface="Microsoft YaHei"/>
                <a:cs typeface="Microsoft YaHei"/>
              </a:rPr>
              <a:t>间复</a:t>
            </a:r>
            <a:r>
              <a:rPr dirty="0" sz="2000" spc="-10">
                <a:latin typeface="Microsoft YaHei"/>
                <a:cs typeface="Microsoft YaHei"/>
              </a:rPr>
              <a:t>杂</a:t>
            </a:r>
            <a:r>
              <a:rPr dirty="0" sz="2000">
                <a:latin typeface="Microsoft YaHei"/>
                <a:cs typeface="Microsoft YaHei"/>
              </a:rPr>
              <a:t>度</a:t>
            </a:r>
            <a:r>
              <a:rPr dirty="0" sz="2000" spc="10">
                <a:latin typeface="Microsoft YaHei"/>
                <a:cs typeface="Microsoft YaHei"/>
              </a:rPr>
              <a:t>”</a:t>
            </a:r>
            <a:r>
              <a:rPr dirty="0" sz="2000" spc="-10">
                <a:latin typeface="Microsoft YaHei"/>
                <a:cs typeface="Microsoft YaHei"/>
              </a:rPr>
              <a:t>，</a:t>
            </a:r>
            <a:r>
              <a:rPr dirty="0" sz="2000" spc="5">
                <a:latin typeface="Microsoft YaHei"/>
                <a:cs typeface="Microsoft YaHei"/>
              </a:rPr>
              <a:t>有时</a:t>
            </a:r>
            <a:r>
              <a:rPr dirty="0" sz="2000" spc="-20">
                <a:latin typeface="Microsoft YaHei"/>
                <a:cs typeface="Microsoft YaHei"/>
              </a:rPr>
              <a:t>简</a:t>
            </a:r>
            <a:r>
              <a:rPr dirty="0" sz="2000" spc="5">
                <a:latin typeface="Microsoft YaHei"/>
                <a:cs typeface="Microsoft YaHei"/>
              </a:rPr>
              <a:t>称“</a:t>
            </a:r>
            <a:r>
              <a:rPr dirty="0" sz="2000" spc="-20">
                <a:latin typeface="Microsoft YaHei"/>
                <a:cs typeface="Microsoft YaHei"/>
              </a:rPr>
              <a:t>复</a:t>
            </a:r>
            <a:r>
              <a:rPr dirty="0" sz="2000" spc="5">
                <a:latin typeface="Microsoft YaHei"/>
                <a:cs typeface="Microsoft YaHei"/>
              </a:rPr>
              <a:t>杂度”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程序或算法的时间复杂度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32867" y="946226"/>
            <a:ext cx="8622665" cy="12458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286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一个程序或算法的时间</a:t>
            </a:r>
            <a:r>
              <a:rPr dirty="0" sz="2000" spc="-10">
                <a:latin typeface="Microsoft YaHei"/>
                <a:cs typeface="Microsoft YaHei"/>
              </a:rPr>
              <a:t>效</a:t>
            </a:r>
            <a:r>
              <a:rPr dirty="0" sz="2000">
                <a:latin typeface="Microsoft YaHei"/>
                <a:cs typeface="Microsoft YaHei"/>
              </a:rPr>
              <a:t>率，</a:t>
            </a:r>
            <a:r>
              <a:rPr dirty="0" sz="2000" spc="-10">
                <a:latin typeface="Microsoft YaHei"/>
                <a:cs typeface="Microsoft YaHei"/>
              </a:rPr>
              <a:t>也</a:t>
            </a:r>
            <a:r>
              <a:rPr dirty="0" sz="2000">
                <a:latin typeface="Microsoft YaHei"/>
                <a:cs typeface="Microsoft YaHei"/>
              </a:rPr>
              <a:t>称“</a:t>
            </a:r>
            <a:r>
              <a:rPr dirty="0" sz="2000" spc="-10">
                <a:latin typeface="Microsoft YaHei"/>
                <a:cs typeface="Microsoft YaHei"/>
              </a:rPr>
              <a:t>时</a:t>
            </a:r>
            <a:r>
              <a:rPr dirty="0" sz="2000">
                <a:latin typeface="Microsoft YaHei"/>
                <a:cs typeface="Microsoft YaHei"/>
              </a:rPr>
              <a:t>间复</a:t>
            </a:r>
            <a:r>
              <a:rPr dirty="0" sz="2000" spc="-10">
                <a:latin typeface="Microsoft YaHei"/>
                <a:cs typeface="Microsoft YaHei"/>
              </a:rPr>
              <a:t>杂</a:t>
            </a:r>
            <a:r>
              <a:rPr dirty="0" sz="2000">
                <a:latin typeface="Microsoft YaHei"/>
                <a:cs typeface="Microsoft YaHei"/>
              </a:rPr>
              <a:t>度</a:t>
            </a:r>
            <a:r>
              <a:rPr dirty="0" sz="2000" spc="10">
                <a:latin typeface="Microsoft YaHei"/>
                <a:cs typeface="Microsoft YaHei"/>
              </a:rPr>
              <a:t>”</a:t>
            </a:r>
            <a:r>
              <a:rPr dirty="0" sz="2000" spc="-10">
                <a:latin typeface="Microsoft YaHei"/>
                <a:cs typeface="Microsoft YaHei"/>
              </a:rPr>
              <a:t>，</a:t>
            </a:r>
            <a:r>
              <a:rPr dirty="0" sz="2000" spc="5">
                <a:latin typeface="Microsoft YaHei"/>
                <a:cs typeface="Microsoft YaHei"/>
              </a:rPr>
              <a:t>有时</a:t>
            </a:r>
            <a:r>
              <a:rPr dirty="0" sz="2000" spc="-20">
                <a:latin typeface="Microsoft YaHei"/>
                <a:cs typeface="Microsoft YaHei"/>
              </a:rPr>
              <a:t>简</a:t>
            </a:r>
            <a:r>
              <a:rPr dirty="0" sz="2000" spc="5">
                <a:latin typeface="Microsoft YaHei"/>
                <a:cs typeface="Microsoft YaHei"/>
              </a:rPr>
              <a:t>称“</a:t>
            </a:r>
            <a:r>
              <a:rPr dirty="0" sz="2000" spc="-20">
                <a:latin typeface="Microsoft YaHei"/>
                <a:cs typeface="Microsoft YaHei"/>
              </a:rPr>
              <a:t>复</a:t>
            </a:r>
            <a:r>
              <a:rPr dirty="0" sz="2000" spc="5">
                <a:latin typeface="Microsoft YaHei"/>
                <a:cs typeface="Microsoft YaHei"/>
              </a:rPr>
              <a:t>杂度”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38100" marR="30480">
              <a:lnSpc>
                <a:spcPct val="100000"/>
              </a:lnSpc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复杂度常用大的字母</a:t>
            </a:r>
            <a:r>
              <a:rPr dirty="0" sz="2000" spc="-15">
                <a:latin typeface="Microsoft YaHei"/>
                <a:cs typeface="Microsoft YaHei"/>
              </a:rPr>
              <a:t>O</a:t>
            </a:r>
            <a:r>
              <a:rPr dirty="0" sz="2000">
                <a:latin typeface="Microsoft YaHei"/>
                <a:cs typeface="Microsoft YaHei"/>
              </a:rPr>
              <a:t>和小</a:t>
            </a:r>
            <a:r>
              <a:rPr dirty="0" sz="2000" spc="-15">
                <a:latin typeface="Microsoft YaHei"/>
                <a:cs typeface="Microsoft YaHei"/>
              </a:rPr>
              <a:t>写</a:t>
            </a:r>
            <a:r>
              <a:rPr dirty="0" sz="2000">
                <a:latin typeface="Microsoft YaHei"/>
                <a:cs typeface="Microsoft YaHei"/>
              </a:rPr>
              <a:t>字母n来</a:t>
            </a:r>
            <a:r>
              <a:rPr dirty="0" sz="2000" spc="-15">
                <a:latin typeface="Microsoft YaHei"/>
                <a:cs typeface="Microsoft YaHei"/>
              </a:rPr>
              <a:t>表</a:t>
            </a:r>
            <a:r>
              <a:rPr dirty="0" sz="2000">
                <a:latin typeface="Microsoft YaHei"/>
                <a:cs typeface="Microsoft YaHei"/>
              </a:rPr>
              <a:t>示，</a:t>
            </a:r>
            <a:r>
              <a:rPr dirty="0" sz="2000" spc="-15">
                <a:latin typeface="Microsoft YaHei"/>
                <a:cs typeface="Microsoft YaHei"/>
              </a:rPr>
              <a:t>比</a:t>
            </a:r>
            <a:r>
              <a:rPr dirty="0" sz="2000">
                <a:latin typeface="Microsoft YaHei"/>
                <a:cs typeface="Microsoft YaHei"/>
              </a:rPr>
              <a:t>如</a:t>
            </a:r>
            <a:r>
              <a:rPr dirty="0" sz="2000" spc="-5">
                <a:latin typeface="Microsoft YaHei"/>
                <a:cs typeface="Microsoft YaHei"/>
              </a:rPr>
              <a:t>O(n),O(n</a:t>
            </a:r>
            <a:r>
              <a:rPr dirty="0" baseline="25641" sz="1950" spc="-7">
                <a:latin typeface="Microsoft YaHei"/>
                <a:cs typeface="Microsoft YaHei"/>
              </a:rPr>
              <a:t>2</a:t>
            </a:r>
            <a:r>
              <a:rPr dirty="0" sz="2000" spc="-5">
                <a:latin typeface="Microsoft YaHei"/>
                <a:cs typeface="Microsoft YaHei"/>
              </a:rPr>
              <a:t>)</a:t>
            </a:r>
            <a:r>
              <a:rPr dirty="0" sz="2000">
                <a:latin typeface="Microsoft YaHei"/>
                <a:cs typeface="Microsoft YaHei"/>
              </a:rPr>
              <a:t>等</a:t>
            </a:r>
            <a:r>
              <a:rPr dirty="0" sz="2000" spc="-10">
                <a:latin typeface="Microsoft YaHei"/>
                <a:cs typeface="Microsoft YaHei"/>
              </a:rPr>
              <a:t>。</a:t>
            </a:r>
            <a:r>
              <a:rPr dirty="0" sz="2000">
                <a:latin typeface="Microsoft YaHei"/>
                <a:cs typeface="Microsoft YaHei"/>
              </a:rPr>
              <a:t>n代表问题 的规模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程序或算法的时间复杂度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32867" y="946226"/>
            <a:ext cx="8809990" cy="21609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286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一个程序或算法的时间</a:t>
            </a:r>
            <a:r>
              <a:rPr dirty="0" sz="2000" spc="-10">
                <a:latin typeface="Microsoft YaHei"/>
                <a:cs typeface="Microsoft YaHei"/>
              </a:rPr>
              <a:t>效</a:t>
            </a:r>
            <a:r>
              <a:rPr dirty="0" sz="2000">
                <a:latin typeface="Microsoft YaHei"/>
                <a:cs typeface="Microsoft YaHei"/>
              </a:rPr>
              <a:t>率，</a:t>
            </a:r>
            <a:r>
              <a:rPr dirty="0" sz="2000" spc="-10">
                <a:latin typeface="Microsoft YaHei"/>
                <a:cs typeface="Microsoft YaHei"/>
              </a:rPr>
              <a:t>也</a:t>
            </a:r>
            <a:r>
              <a:rPr dirty="0" sz="2000">
                <a:latin typeface="Microsoft YaHei"/>
                <a:cs typeface="Microsoft YaHei"/>
              </a:rPr>
              <a:t>称“</a:t>
            </a:r>
            <a:r>
              <a:rPr dirty="0" sz="2000" spc="-10">
                <a:latin typeface="Microsoft YaHei"/>
                <a:cs typeface="Microsoft YaHei"/>
              </a:rPr>
              <a:t>时</a:t>
            </a:r>
            <a:r>
              <a:rPr dirty="0" sz="2000">
                <a:latin typeface="Microsoft YaHei"/>
                <a:cs typeface="Microsoft YaHei"/>
              </a:rPr>
              <a:t>间复</a:t>
            </a:r>
            <a:r>
              <a:rPr dirty="0" sz="2000" spc="-10">
                <a:latin typeface="Microsoft YaHei"/>
                <a:cs typeface="Microsoft YaHei"/>
              </a:rPr>
              <a:t>杂</a:t>
            </a:r>
            <a:r>
              <a:rPr dirty="0" sz="2000">
                <a:latin typeface="Microsoft YaHei"/>
                <a:cs typeface="Microsoft YaHei"/>
              </a:rPr>
              <a:t>度</a:t>
            </a:r>
            <a:r>
              <a:rPr dirty="0" sz="2000" spc="10">
                <a:latin typeface="Microsoft YaHei"/>
                <a:cs typeface="Microsoft YaHei"/>
              </a:rPr>
              <a:t>”</a:t>
            </a:r>
            <a:r>
              <a:rPr dirty="0" sz="2000" spc="-10">
                <a:latin typeface="Microsoft YaHei"/>
                <a:cs typeface="Microsoft YaHei"/>
              </a:rPr>
              <a:t>，</a:t>
            </a:r>
            <a:r>
              <a:rPr dirty="0" sz="2000" spc="5">
                <a:latin typeface="Microsoft YaHei"/>
                <a:cs typeface="Microsoft YaHei"/>
              </a:rPr>
              <a:t>有时</a:t>
            </a:r>
            <a:r>
              <a:rPr dirty="0" sz="2000" spc="-20">
                <a:latin typeface="Microsoft YaHei"/>
                <a:cs typeface="Microsoft YaHei"/>
              </a:rPr>
              <a:t>简</a:t>
            </a:r>
            <a:r>
              <a:rPr dirty="0" sz="2000" spc="5">
                <a:latin typeface="Microsoft YaHei"/>
                <a:cs typeface="Microsoft YaHei"/>
              </a:rPr>
              <a:t>称“</a:t>
            </a:r>
            <a:r>
              <a:rPr dirty="0" sz="2000" spc="-20">
                <a:latin typeface="Microsoft YaHei"/>
                <a:cs typeface="Microsoft YaHei"/>
              </a:rPr>
              <a:t>复</a:t>
            </a:r>
            <a:r>
              <a:rPr dirty="0" sz="2000" spc="5">
                <a:latin typeface="Microsoft YaHei"/>
                <a:cs typeface="Microsoft YaHei"/>
              </a:rPr>
              <a:t>杂度”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38100" marR="217170">
              <a:lnSpc>
                <a:spcPct val="100000"/>
              </a:lnSpc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复杂度常用大的字母</a:t>
            </a:r>
            <a:r>
              <a:rPr dirty="0" sz="2000" spc="-15">
                <a:latin typeface="Microsoft YaHei"/>
                <a:cs typeface="Microsoft YaHei"/>
              </a:rPr>
              <a:t>O</a:t>
            </a:r>
            <a:r>
              <a:rPr dirty="0" sz="2000">
                <a:latin typeface="Microsoft YaHei"/>
                <a:cs typeface="Microsoft YaHei"/>
              </a:rPr>
              <a:t>和小</a:t>
            </a:r>
            <a:r>
              <a:rPr dirty="0" sz="2000" spc="-15">
                <a:latin typeface="Microsoft YaHei"/>
                <a:cs typeface="Microsoft YaHei"/>
              </a:rPr>
              <a:t>写</a:t>
            </a:r>
            <a:r>
              <a:rPr dirty="0" sz="2000">
                <a:latin typeface="Microsoft YaHei"/>
                <a:cs typeface="Microsoft YaHei"/>
              </a:rPr>
              <a:t>字母n来</a:t>
            </a:r>
            <a:r>
              <a:rPr dirty="0" sz="2000" spc="-15">
                <a:latin typeface="Microsoft YaHei"/>
                <a:cs typeface="Microsoft YaHei"/>
              </a:rPr>
              <a:t>表</a:t>
            </a:r>
            <a:r>
              <a:rPr dirty="0" sz="2000">
                <a:latin typeface="Microsoft YaHei"/>
                <a:cs typeface="Microsoft YaHei"/>
              </a:rPr>
              <a:t>示，</a:t>
            </a:r>
            <a:r>
              <a:rPr dirty="0" sz="2000" spc="-15">
                <a:latin typeface="Microsoft YaHei"/>
                <a:cs typeface="Microsoft YaHei"/>
              </a:rPr>
              <a:t>比</a:t>
            </a:r>
            <a:r>
              <a:rPr dirty="0" sz="2000">
                <a:latin typeface="Microsoft YaHei"/>
                <a:cs typeface="Microsoft YaHei"/>
              </a:rPr>
              <a:t>如</a:t>
            </a:r>
            <a:r>
              <a:rPr dirty="0" sz="2000" spc="-5">
                <a:latin typeface="Microsoft YaHei"/>
                <a:cs typeface="Microsoft YaHei"/>
              </a:rPr>
              <a:t>O(n),O(n</a:t>
            </a:r>
            <a:r>
              <a:rPr dirty="0" baseline="25641" sz="1950" spc="-7">
                <a:latin typeface="Microsoft YaHei"/>
                <a:cs typeface="Microsoft YaHei"/>
              </a:rPr>
              <a:t>2</a:t>
            </a:r>
            <a:r>
              <a:rPr dirty="0" sz="2000" spc="-5">
                <a:latin typeface="Microsoft YaHei"/>
                <a:cs typeface="Microsoft YaHei"/>
              </a:rPr>
              <a:t>)</a:t>
            </a:r>
            <a:r>
              <a:rPr dirty="0" sz="2000">
                <a:latin typeface="Microsoft YaHei"/>
                <a:cs typeface="Microsoft YaHei"/>
              </a:rPr>
              <a:t>等</a:t>
            </a:r>
            <a:r>
              <a:rPr dirty="0" sz="2000" spc="-10">
                <a:latin typeface="Microsoft YaHei"/>
                <a:cs typeface="Microsoft YaHei"/>
              </a:rPr>
              <a:t>。</a:t>
            </a:r>
            <a:r>
              <a:rPr dirty="0" sz="2000">
                <a:latin typeface="Microsoft YaHei"/>
                <a:cs typeface="Microsoft YaHei"/>
              </a:rPr>
              <a:t>n代表问题 的规模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38100" marR="30480">
              <a:lnSpc>
                <a:spcPct val="100000"/>
              </a:lnSpc>
              <a:buSzPct val="95000"/>
              <a:buFont typeface="Wingdings"/>
              <a:buChar char=""/>
              <a:tabLst>
                <a:tab pos="229235" algn="l"/>
              </a:tabLst>
            </a:pPr>
            <a:r>
              <a:rPr dirty="0" sz="2000">
                <a:latin typeface="Microsoft YaHei"/>
                <a:cs typeface="Microsoft YaHei"/>
              </a:rPr>
              <a:t>时间复杂度是用算法运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过程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，某</a:t>
            </a:r>
            <a:r>
              <a:rPr dirty="0" sz="2000" spc="-15">
                <a:latin typeface="Microsoft YaHei"/>
                <a:cs typeface="Microsoft YaHei"/>
              </a:rPr>
              <a:t>种</a:t>
            </a:r>
            <a:r>
              <a:rPr dirty="0" sz="2000">
                <a:latin typeface="Microsoft YaHei"/>
                <a:cs typeface="Microsoft YaHei"/>
              </a:rPr>
              <a:t>时间</a:t>
            </a:r>
            <a:r>
              <a:rPr dirty="0" sz="2000" spc="-15">
                <a:latin typeface="Microsoft YaHei"/>
                <a:cs typeface="Microsoft YaHei"/>
              </a:rPr>
              <a:t>固</a:t>
            </a:r>
            <a:r>
              <a:rPr dirty="0" sz="2000">
                <a:latin typeface="Microsoft YaHei"/>
                <a:cs typeface="Microsoft YaHei"/>
              </a:rPr>
              <a:t>定的</a:t>
            </a:r>
            <a:r>
              <a:rPr dirty="0" sz="2000" spc="-15">
                <a:latin typeface="Microsoft YaHei"/>
                <a:cs typeface="Microsoft YaHei"/>
              </a:rPr>
              <a:t>操</a:t>
            </a:r>
            <a:r>
              <a:rPr dirty="0" sz="2000">
                <a:latin typeface="Microsoft YaHei"/>
                <a:cs typeface="Microsoft YaHei"/>
              </a:rPr>
              <a:t>作需</a:t>
            </a:r>
            <a:r>
              <a:rPr dirty="0" sz="2000" spc="-15">
                <a:latin typeface="Microsoft YaHei"/>
                <a:cs typeface="Microsoft YaHei"/>
              </a:rPr>
              <a:t>要</a:t>
            </a:r>
            <a:r>
              <a:rPr dirty="0" sz="2000">
                <a:latin typeface="Microsoft YaHei"/>
                <a:cs typeface="Microsoft YaHei"/>
              </a:rPr>
              <a:t>被执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的次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 spc="5">
                <a:latin typeface="Microsoft YaHei"/>
                <a:cs typeface="Microsoft YaHei"/>
              </a:rPr>
              <a:t>和</a:t>
            </a:r>
            <a:r>
              <a:rPr dirty="0" sz="2000">
                <a:latin typeface="Microsoft YaHei"/>
                <a:cs typeface="Microsoft YaHei"/>
              </a:rPr>
              <a:t>n </a:t>
            </a:r>
            <a:r>
              <a:rPr dirty="0" sz="2000" spc="-58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的关系来度量的。在无</a:t>
            </a:r>
            <a:r>
              <a:rPr dirty="0" sz="2000" spc="-15">
                <a:latin typeface="Microsoft YaHei"/>
                <a:cs typeface="Microsoft YaHei"/>
              </a:rPr>
              <a:t>序</a:t>
            </a:r>
            <a:r>
              <a:rPr dirty="0" sz="2000">
                <a:latin typeface="Microsoft YaHei"/>
                <a:cs typeface="Microsoft YaHei"/>
              </a:rPr>
              <a:t>数列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查找</a:t>
            </a:r>
            <a:r>
              <a:rPr dirty="0" sz="2000" spc="-15">
                <a:latin typeface="Microsoft YaHei"/>
                <a:cs typeface="Microsoft YaHei"/>
              </a:rPr>
              <a:t>某</a:t>
            </a:r>
            <a:r>
              <a:rPr dirty="0" sz="2000">
                <a:latin typeface="Microsoft YaHei"/>
                <a:cs typeface="Microsoft YaHei"/>
              </a:rPr>
              <a:t>个数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复杂</a:t>
            </a:r>
            <a:r>
              <a:rPr dirty="0" sz="2000" spc="-15">
                <a:latin typeface="Microsoft YaHei"/>
                <a:cs typeface="Microsoft YaHei"/>
              </a:rPr>
              <a:t>度</a:t>
            </a:r>
            <a:r>
              <a:rPr dirty="0" sz="2000" spc="5">
                <a:latin typeface="Microsoft YaHei"/>
                <a:cs typeface="Microsoft YaHei"/>
              </a:rPr>
              <a:t>是</a:t>
            </a:r>
            <a:r>
              <a:rPr dirty="0" sz="2000" spc="-5">
                <a:latin typeface="Microsoft YaHei"/>
                <a:cs typeface="Microsoft YaHei"/>
              </a:rPr>
              <a:t>O(n)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程序或算法的时间复杂度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20167" y="946226"/>
            <a:ext cx="8835390" cy="33801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413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41935" algn="l"/>
              </a:tabLst>
            </a:pPr>
            <a:r>
              <a:rPr dirty="0" sz="2000">
                <a:latin typeface="Microsoft YaHei"/>
                <a:cs typeface="Microsoft YaHei"/>
              </a:rPr>
              <a:t>一个程序或算法的时间</a:t>
            </a:r>
            <a:r>
              <a:rPr dirty="0" sz="2000" spc="-10">
                <a:latin typeface="Microsoft YaHei"/>
                <a:cs typeface="Microsoft YaHei"/>
              </a:rPr>
              <a:t>效</a:t>
            </a:r>
            <a:r>
              <a:rPr dirty="0" sz="2000">
                <a:latin typeface="Microsoft YaHei"/>
                <a:cs typeface="Microsoft YaHei"/>
              </a:rPr>
              <a:t>率，</a:t>
            </a:r>
            <a:r>
              <a:rPr dirty="0" sz="2000" spc="-10">
                <a:latin typeface="Microsoft YaHei"/>
                <a:cs typeface="Microsoft YaHei"/>
              </a:rPr>
              <a:t>也</a:t>
            </a:r>
            <a:r>
              <a:rPr dirty="0" sz="2000">
                <a:latin typeface="Microsoft YaHei"/>
                <a:cs typeface="Microsoft YaHei"/>
              </a:rPr>
              <a:t>称“</a:t>
            </a:r>
            <a:r>
              <a:rPr dirty="0" sz="2000" spc="-10">
                <a:latin typeface="Microsoft YaHei"/>
                <a:cs typeface="Microsoft YaHei"/>
              </a:rPr>
              <a:t>时</a:t>
            </a:r>
            <a:r>
              <a:rPr dirty="0" sz="2000">
                <a:latin typeface="Microsoft YaHei"/>
                <a:cs typeface="Microsoft YaHei"/>
              </a:rPr>
              <a:t>间复</a:t>
            </a:r>
            <a:r>
              <a:rPr dirty="0" sz="2000" spc="-10">
                <a:latin typeface="Microsoft YaHei"/>
                <a:cs typeface="Microsoft YaHei"/>
              </a:rPr>
              <a:t>杂</a:t>
            </a:r>
            <a:r>
              <a:rPr dirty="0" sz="2000">
                <a:latin typeface="Microsoft YaHei"/>
                <a:cs typeface="Microsoft YaHei"/>
              </a:rPr>
              <a:t>度</a:t>
            </a:r>
            <a:r>
              <a:rPr dirty="0" sz="2000" spc="10">
                <a:latin typeface="Microsoft YaHei"/>
                <a:cs typeface="Microsoft YaHei"/>
              </a:rPr>
              <a:t>”</a:t>
            </a:r>
            <a:r>
              <a:rPr dirty="0" sz="2000" spc="-10">
                <a:latin typeface="Microsoft YaHei"/>
                <a:cs typeface="Microsoft YaHei"/>
              </a:rPr>
              <a:t>，</a:t>
            </a:r>
            <a:r>
              <a:rPr dirty="0" sz="2000" spc="5">
                <a:latin typeface="Microsoft YaHei"/>
                <a:cs typeface="Microsoft YaHei"/>
              </a:rPr>
              <a:t>有时</a:t>
            </a:r>
            <a:r>
              <a:rPr dirty="0" sz="2000" spc="-20">
                <a:latin typeface="Microsoft YaHei"/>
                <a:cs typeface="Microsoft YaHei"/>
              </a:rPr>
              <a:t>简</a:t>
            </a:r>
            <a:r>
              <a:rPr dirty="0" sz="2000" spc="5">
                <a:latin typeface="Microsoft YaHei"/>
                <a:cs typeface="Microsoft YaHei"/>
              </a:rPr>
              <a:t>称“</a:t>
            </a:r>
            <a:r>
              <a:rPr dirty="0" sz="2000" spc="-20">
                <a:latin typeface="Microsoft YaHei"/>
                <a:cs typeface="Microsoft YaHei"/>
              </a:rPr>
              <a:t>复</a:t>
            </a:r>
            <a:r>
              <a:rPr dirty="0" sz="2000" spc="5">
                <a:latin typeface="Microsoft YaHei"/>
                <a:cs typeface="Microsoft YaHei"/>
              </a:rPr>
              <a:t>杂度”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50800" marR="229870">
              <a:lnSpc>
                <a:spcPct val="100000"/>
              </a:lnSpc>
              <a:buSzPct val="95000"/>
              <a:buFont typeface="Wingdings"/>
              <a:buChar char=""/>
              <a:tabLst>
                <a:tab pos="241935" algn="l"/>
              </a:tabLst>
            </a:pPr>
            <a:r>
              <a:rPr dirty="0" sz="2000">
                <a:latin typeface="Microsoft YaHei"/>
                <a:cs typeface="Microsoft YaHei"/>
              </a:rPr>
              <a:t>复杂度常用大的字母</a:t>
            </a:r>
            <a:r>
              <a:rPr dirty="0" sz="2000" spc="-15">
                <a:latin typeface="Microsoft YaHei"/>
                <a:cs typeface="Microsoft YaHei"/>
              </a:rPr>
              <a:t>O</a:t>
            </a:r>
            <a:r>
              <a:rPr dirty="0" sz="2000">
                <a:latin typeface="Microsoft YaHei"/>
                <a:cs typeface="Microsoft YaHei"/>
              </a:rPr>
              <a:t>和小</a:t>
            </a:r>
            <a:r>
              <a:rPr dirty="0" sz="2000" spc="-15">
                <a:latin typeface="Microsoft YaHei"/>
                <a:cs typeface="Microsoft YaHei"/>
              </a:rPr>
              <a:t>写</a:t>
            </a:r>
            <a:r>
              <a:rPr dirty="0" sz="2000">
                <a:latin typeface="Microsoft YaHei"/>
                <a:cs typeface="Microsoft YaHei"/>
              </a:rPr>
              <a:t>字母n来</a:t>
            </a:r>
            <a:r>
              <a:rPr dirty="0" sz="2000" spc="-15">
                <a:latin typeface="Microsoft YaHei"/>
                <a:cs typeface="Microsoft YaHei"/>
              </a:rPr>
              <a:t>表</a:t>
            </a:r>
            <a:r>
              <a:rPr dirty="0" sz="2000">
                <a:latin typeface="Microsoft YaHei"/>
                <a:cs typeface="Microsoft YaHei"/>
              </a:rPr>
              <a:t>示，</a:t>
            </a:r>
            <a:r>
              <a:rPr dirty="0" sz="2000" spc="-15">
                <a:latin typeface="Microsoft YaHei"/>
                <a:cs typeface="Microsoft YaHei"/>
              </a:rPr>
              <a:t>比</a:t>
            </a:r>
            <a:r>
              <a:rPr dirty="0" sz="2000">
                <a:latin typeface="Microsoft YaHei"/>
                <a:cs typeface="Microsoft YaHei"/>
              </a:rPr>
              <a:t>如</a:t>
            </a:r>
            <a:r>
              <a:rPr dirty="0" sz="2000" spc="-5">
                <a:latin typeface="Microsoft YaHei"/>
                <a:cs typeface="Microsoft YaHei"/>
              </a:rPr>
              <a:t>O(n),O(n</a:t>
            </a:r>
            <a:r>
              <a:rPr dirty="0" baseline="25641" sz="1950" spc="-7">
                <a:latin typeface="Microsoft YaHei"/>
                <a:cs typeface="Microsoft YaHei"/>
              </a:rPr>
              <a:t>2</a:t>
            </a:r>
            <a:r>
              <a:rPr dirty="0" sz="2000" spc="-5">
                <a:latin typeface="Microsoft YaHei"/>
                <a:cs typeface="Microsoft YaHei"/>
              </a:rPr>
              <a:t>)</a:t>
            </a:r>
            <a:r>
              <a:rPr dirty="0" sz="2000">
                <a:latin typeface="Microsoft YaHei"/>
                <a:cs typeface="Microsoft YaHei"/>
              </a:rPr>
              <a:t>等</a:t>
            </a:r>
            <a:r>
              <a:rPr dirty="0" sz="2000" spc="-10">
                <a:latin typeface="Microsoft YaHei"/>
                <a:cs typeface="Microsoft YaHei"/>
              </a:rPr>
              <a:t>。</a:t>
            </a:r>
            <a:r>
              <a:rPr dirty="0" sz="2000">
                <a:latin typeface="Microsoft YaHei"/>
                <a:cs typeface="Microsoft YaHei"/>
              </a:rPr>
              <a:t>n代表问题 的规模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50800" marR="43180">
              <a:lnSpc>
                <a:spcPct val="100000"/>
              </a:lnSpc>
              <a:buSzPct val="95000"/>
              <a:buFont typeface="Wingdings"/>
              <a:buChar char=""/>
              <a:tabLst>
                <a:tab pos="241935" algn="l"/>
              </a:tabLst>
            </a:pPr>
            <a:r>
              <a:rPr dirty="0" sz="2000">
                <a:latin typeface="Microsoft YaHei"/>
                <a:cs typeface="Microsoft YaHei"/>
              </a:rPr>
              <a:t>时间复杂度是用算法运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过程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，某</a:t>
            </a:r>
            <a:r>
              <a:rPr dirty="0" sz="2000" spc="-15">
                <a:latin typeface="Microsoft YaHei"/>
                <a:cs typeface="Microsoft YaHei"/>
              </a:rPr>
              <a:t>种</a:t>
            </a:r>
            <a:r>
              <a:rPr dirty="0" sz="2000">
                <a:latin typeface="Microsoft YaHei"/>
                <a:cs typeface="Microsoft YaHei"/>
              </a:rPr>
              <a:t>时间</a:t>
            </a:r>
            <a:r>
              <a:rPr dirty="0" sz="2000" spc="-15">
                <a:latin typeface="Microsoft YaHei"/>
                <a:cs typeface="Microsoft YaHei"/>
              </a:rPr>
              <a:t>固</a:t>
            </a:r>
            <a:r>
              <a:rPr dirty="0" sz="2000">
                <a:latin typeface="Microsoft YaHei"/>
                <a:cs typeface="Microsoft YaHei"/>
              </a:rPr>
              <a:t>定的</a:t>
            </a:r>
            <a:r>
              <a:rPr dirty="0" sz="2000" spc="-15">
                <a:latin typeface="Microsoft YaHei"/>
                <a:cs typeface="Microsoft YaHei"/>
              </a:rPr>
              <a:t>操</a:t>
            </a:r>
            <a:r>
              <a:rPr dirty="0" sz="2000">
                <a:latin typeface="Microsoft YaHei"/>
                <a:cs typeface="Microsoft YaHei"/>
              </a:rPr>
              <a:t>作需</a:t>
            </a:r>
            <a:r>
              <a:rPr dirty="0" sz="2000" spc="-15">
                <a:latin typeface="Microsoft YaHei"/>
                <a:cs typeface="Microsoft YaHei"/>
              </a:rPr>
              <a:t>要</a:t>
            </a:r>
            <a:r>
              <a:rPr dirty="0" sz="2000">
                <a:latin typeface="Microsoft YaHei"/>
                <a:cs typeface="Microsoft YaHei"/>
              </a:rPr>
              <a:t>被执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的次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 spc="5">
                <a:latin typeface="Microsoft YaHei"/>
                <a:cs typeface="Microsoft YaHei"/>
              </a:rPr>
              <a:t>和</a:t>
            </a:r>
            <a:r>
              <a:rPr dirty="0" sz="2000">
                <a:latin typeface="Microsoft YaHei"/>
                <a:cs typeface="Microsoft YaHei"/>
              </a:rPr>
              <a:t>n </a:t>
            </a:r>
            <a:r>
              <a:rPr dirty="0" sz="2000" spc="-58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的关系来度量的。在无</a:t>
            </a:r>
            <a:r>
              <a:rPr dirty="0" sz="2000" spc="-15">
                <a:latin typeface="Microsoft YaHei"/>
                <a:cs typeface="Microsoft YaHei"/>
              </a:rPr>
              <a:t>序</a:t>
            </a:r>
            <a:r>
              <a:rPr dirty="0" sz="2000">
                <a:latin typeface="Microsoft YaHei"/>
                <a:cs typeface="Microsoft YaHei"/>
              </a:rPr>
              <a:t>数列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查找</a:t>
            </a:r>
            <a:r>
              <a:rPr dirty="0" sz="2000" spc="-15">
                <a:latin typeface="Microsoft YaHei"/>
                <a:cs typeface="Microsoft YaHei"/>
              </a:rPr>
              <a:t>某</a:t>
            </a:r>
            <a:r>
              <a:rPr dirty="0" sz="2000">
                <a:latin typeface="Microsoft YaHei"/>
                <a:cs typeface="Microsoft YaHei"/>
              </a:rPr>
              <a:t>个数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复杂</a:t>
            </a:r>
            <a:r>
              <a:rPr dirty="0" sz="2000" spc="-15">
                <a:latin typeface="Microsoft YaHei"/>
                <a:cs typeface="Microsoft YaHei"/>
              </a:rPr>
              <a:t>度</a:t>
            </a:r>
            <a:r>
              <a:rPr dirty="0" sz="2000" spc="5">
                <a:latin typeface="Microsoft YaHei"/>
                <a:cs typeface="Microsoft YaHei"/>
              </a:rPr>
              <a:t>是</a:t>
            </a:r>
            <a:r>
              <a:rPr dirty="0" sz="2000" spc="-5">
                <a:latin typeface="Microsoft YaHei"/>
                <a:cs typeface="Microsoft YaHei"/>
              </a:rPr>
              <a:t>O(n)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413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41935" algn="l"/>
              </a:tabLst>
            </a:pPr>
            <a:r>
              <a:rPr dirty="0" sz="2000">
                <a:latin typeface="Microsoft YaHei"/>
                <a:cs typeface="Microsoft YaHei"/>
              </a:rPr>
              <a:t>计算复杂度的时候，只</a:t>
            </a:r>
            <a:r>
              <a:rPr dirty="0" sz="2000" spc="-15">
                <a:latin typeface="Microsoft YaHei"/>
                <a:cs typeface="Microsoft YaHei"/>
              </a:rPr>
              <a:t>统</a:t>
            </a:r>
            <a:r>
              <a:rPr dirty="0" sz="2000">
                <a:latin typeface="Microsoft YaHei"/>
                <a:cs typeface="Microsoft YaHei"/>
              </a:rPr>
              <a:t>计执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次数</a:t>
            </a:r>
            <a:r>
              <a:rPr dirty="0" sz="2000" spc="-15">
                <a:latin typeface="Microsoft YaHei"/>
                <a:cs typeface="Microsoft YaHei"/>
              </a:rPr>
              <a:t>最</a:t>
            </a:r>
            <a:r>
              <a:rPr dirty="0" sz="2000">
                <a:latin typeface="Microsoft YaHei"/>
                <a:cs typeface="Microsoft YaHei"/>
              </a:rPr>
              <a:t>多的</a:t>
            </a:r>
            <a:r>
              <a:rPr dirty="0" sz="2000" spc="-5">
                <a:latin typeface="Microsoft YaHei"/>
                <a:cs typeface="Microsoft YaHei"/>
              </a:rPr>
              <a:t>(n</a:t>
            </a:r>
            <a:r>
              <a:rPr dirty="0" sz="2000">
                <a:latin typeface="Microsoft YaHei"/>
                <a:cs typeface="Microsoft YaHei"/>
              </a:rPr>
              <a:t>足</a:t>
            </a:r>
            <a:r>
              <a:rPr dirty="0" sz="2000" spc="-15">
                <a:latin typeface="Microsoft YaHei"/>
                <a:cs typeface="Microsoft YaHei"/>
              </a:rPr>
              <a:t>够</a:t>
            </a:r>
            <a:r>
              <a:rPr dirty="0" sz="2000">
                <a:latin typeface="Microsoft YaHei"/>
                <a:cs typeface="Microsoft YaHei"/>
              </a:rPr>
              <a:t>大时</a:t>
            </a:r>
            <a:r>
              <a:rPr dirty="0" sz="2000" spc="-10">
                <a:latin typeface="Microsoft YaHei"/>
                <a:cs typeface="Microsoft YaHei"/>
              </a:rPr>
              <a:t>)</a:t>
            </a:r>
            <a:r>
              <a:rPr dirty="0" sz="2000">
                <a:latin typeface="Microsoft YaHei"/>
                <a:cs typeface="Microsoft YaHei"/>
              </a:rPr>
              <a:t>那</a:t>
            </a:r>
            <a:r>
              <a:rPr dirty="0" sz="2000" spc="-15">
                <a:latin typeface="Microsoft YaHei"/>
                <a:cs typeface="Microsoft YaHei"/>
              </a:rPr>
              <a:t>种</a:t>
            </a:r>
            <a:r>
              <a:rPr dirty="0" sz="2000">
                <a:latin typeface="Microsoft YaHei"/>
                <a:cs typeface="Microsoft YaHei"/>
              </a:rPr>
              <a:t>固定</a:t>
            </a:r>
            <a:r>
              <a:rPr dirty="0" sz="2000" spc="-15">
                <a:latin typeface="Microsoft YaHei"/>
                <a:cs typeface="Microsoft YaHei"/>
              </a:rPr>
              <a:t>操</a:t>
            </a:r>
            <a:r>
              <a:rPr dirty="0" sz="2000">
                <a:latin typeface="Microsoft YaHei"/>
                <a:cs typeface="Microsoft YaHei"/>
              </a:rPr>
              <a:t>作的</a:t>
            </a:r>
            <a:r>
              <a:rPr dirty="0" sz="2000" spc="-15">
                <a:latin typeface="Microsoft YaHei"/>
                <a:cs typeface="Microsoft YaHei"/>
              </a:rPr>
              <a:t>次</a:t>
            </a:r>
            <a:r>
              <a:rPr dirty="0" sz="2000">
                <a:latin typeface="Microsoft YaHei"/>
                <a:cs typeface="Microsoft YaHei"/>
              </a:rPr>
              <a:t>数</a:t>
            </a:r>
            <a:endParaRPr sz="2000">
              <a:latin typeface="Microsoft YaHei"/>
              <a:cs typeface="Microsoft YaHei"/>
            </a:endParaRPr>
          </a:p>
          <a:p>
            <a:pPr marL="508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。比如某个算法需要执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加法</a:t>
            </a:r>
            <a:r>
              <a:rPr dirty="0" sz="2000" spc="5">
                <a:latin typeface="Microsoft YaHei"/>
                <a:cs typeface="Microsoft YaHei"/>
              </a:rPr>
              <a:t>n</a:t>
            </a:r>
            <a:r>
              <a:rPr dirty="0" baseline="25641" sz="1950" spc="7">
                <a:latin typeface="Microsoft YaHei"/>
                <a:cs typeface="Microsoft YaHei"/>
              </a:rPr>
              <a:t>2</a:t>
            </a:r>
            <a:r>
              <a:rPr dirty="0" sz="2000">
                <a:latin typeface="Microsoft YaHei"/>
                <a:cs typeface="Microsoft YaHei"/>
              </a:rPr>
              <a:t>次，</a:t>
            </a:r>
            <a:r>
              <a:rPr dirty="0" sz="2000" spc="-15">
                <a:latin typeface="Microsoft YaHei"/>
                <a:cs typeface="Microsoft YaHei"/>
              </a:rPr>
              <a:t>除</a:t>
            </a:r>
            <a:r>
              <a:rPr dirty="0" sz="2000">
                <a:latin typeface="Microsoft YaHei"/>
                <a:cs typeface="Microsoft YaHei"/>
              </a:rPr>
              <a:t>法n次，</a:t>
            </a:r>
            <a:r>
              <a:rPr dirty="0" sz="2000" spc="-15">
                <a:latin typeface="Microsoft YaHei"/>
                <a:cs typeface="Microsoft YaHei"/>
              </a:rPr>
              <a:t>那</a:t>
            </a:r>
            <a:r>
              <a:rPr dirty="0" sz="2000">
                <a:latin typeface="Microsoft YaHei"/>
                <a:cs typeface="Microsoft YaHei"/>
              </a:rPr>
              <a:t>么就</a:t>
            </a:r>
            <a:r>
              <a:rPr dirty="0" sz="2000" spc="-15">
                <a:latin typeface="Microsoft YaHei"/>
                <a:cs typeface="Microsoft YaHei"/>
              </a:rPr>
              <a:t>记</a:t>
            </a:r>
            <a:r>
              <a:rPr dirty="0" sz="2000">
                <a:latin typeface="Microsoft YaHei"/>
                <a:cs typeface="Microsoft YaHei"/>
              </a:rPr>
              <a:t>其复</a:t>
            </a:r>
            <a:r>
              <a:rPr dirty="0" sz="2000" spc="-15">
                <a:latin typeface="Microsoft YaHei"/>
                <a:cs typeface="Microsoft YaHei"/>
              </a:rPr>
              <a:t>杂</a:t>
            </a:r>
            <a:r>
              <a:rPr dirty="0" sz="2000">
                <a:latin typeface="Microsoft YaHei"/>
                <a:cs typeface="Microsoft YaHei"/>
              </a:rPr>
              <a:t>度</a:t>
            </a:r>
            <a:r>
              <a:rPr dirty="0" sz="2000" spc="5">
                <a:latin typeface="Microsoft YaHei"/>
                <a:cs typeface="Microsoft YaHei"/>
              </a:rPr>
              <a:t>是</a:t>
            </a:r>
            <a:r>
              <a:rPr dirty="0" sz="2000" spc="-5">
                <a:latin typeface="Microsoft YaHei"/>
                <a:cs typeface="Microsoft YaHei"/>
              </a:rPr>
              <a:t>O(n</a:t>
            </a:r>
            <a:r>
              <a:rPr dirty="0" baseline="25641" sz="1950" spc="-7">
                <a:latin typeface="Microsoft YaHei"/>
                <a:cs typeface="Microsoft YaHei"/>
              </a:rPr>
              <a:t>2</a:t>
            </a:r>
            <a:r>
              <a:rPr dirty="0" sz="2000" spc="-5">
                <a:latin typeface="Microsoft YaHei"/>
                <a:cs typeface="Microsoft YaHei"/>
              </a:rPr>
              <a:t>)</a:t>
            </a:r>
            <a:r>
              <a:rPr dirty="0" sz="2000">
                <a:latin typeface="Microsoft YaHei"/>
                <a:cs typeface="Microsoft YaHei"/>
              </a:rPr>
              <a:t>的。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Microsoft YaHei"/>
                <a:cs typeface="Microsoft YaHei"/>
              </a:rPr>
              <a:t>插入排序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10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20167" y="705992"/>
            <a:ext cx="8575040" cy="4145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void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InsertionSort(int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a[]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,int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size)</a:t>
            </a:r>
            <a:endParaRPr sz="1800">
              <a:latin typeface="Courier New"/>
              <a:cs typeface="Courier New"/>
            </a:endParaRPr>
          </a:p>
          <a:p>
            <a:pPr marL="508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65200">
              <a:lnSpc>
                <a:spcPct val="100000"/>
              </a:lnSpc>
              <a:tabLst>
                <a:tab pos="5195570" algn="l"/>
              </a:tabLst>
            </a:pPr>
            <a:r>
              <a:rPr dirty="0" sz="1800" spc="-10" b="1">
                <a:latin typeface="Courier New"/>
                <a:cs typeface="Courier New"/>
              </a:rPr>
              <a:t>for(int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0" b="1">
                <a:latin typeface="Courier New"/>
                <a:cs typeface="Courier New"/>
              </a:rPr>
              <a:t> 1;i </a:t>
            </a:r>
            <a:r>
              <a:rPr dirty="0" sz="1800" b="1">
                <a:latin typeface="Courier New"/>
                <a:cs typeface="Courier New"/>
              </a:rPr>
              <a:t>&lt; </a:t>
            </a:r>
            <a:r>
              <a:rPr dirty="0" sz="1800" spc="-10" b="1">
                <a:latin typeface="Courier New"/>
                <a:cs typeface="Courier New"/>
              </a:rPr>
              <a:t>size;</a:t>
            </a:r>
            <a:r>
              <a:rPr dirty="0" sz="180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++i </a:t>
            </a:r>
            <a:r>
              <a:rPr dirty="0" sz="1800" b="1">
                <a:latin typeface="Courier New"/>
                <a:cs typeface="Courier New"/>
              </a:rPr>
              <a:t>)	{</a:t>
            </a:r>
            <a:endParaRPr sz="1800">
              <a:latin typeface="Courier New"/>
              <a:cs typeface="Courier New"/>
            </a:endParaRPr>
          </a:p>
          <a:p>
            <a:pPr marL="1879600" marR="744220">
              <a:lnSpc>
                <a:spcPts val="2120"/>
              </a:lnSpc>
              <a:spcBef>
                <a:spcPts val="140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//a[i]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是最左的无序元素，每次循环</a:t>
            </a:r>
            <a:r>
              <a:rPr dirty="0" sz="1800" spc="5" b="1">
                <a:solidFill>
                  <a:srgbClr val="00AF50"/>
                </a:solidFill>
                <a:latin typeface="Microsoft YaHei"/>
                <a:cs typeface="Microsoft YaHei"/>
              </a:rPr>
              <a:t>将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a[</a:t>
            </a:r>
            <a:r>
              <a:rPr dirty="0" sz="1800" spc="-15" b="1">
                <a:solidFill>
                  <a:srgbClr val="00AF50"/>
                </a:solidFill>
                <a:latin typeface="Courier New"/>
                <a:cs typeface="Courier New"/>
              </a:rPr>
              <a:t>i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]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放到合适位置  </a:t>
            </a: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j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0;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j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++j)</a:t>
            </a:r>
            <a:endParaRPr sz="1800">
              <a:latin typeface="Courier New"/>
              <a:cs typeface="Courier New"/>
            </a:endParaRPr>
          </a:p>
          <a:p>
            <a:pPr marL="2794000">
              <a:lnSpc>
                <a:spcPts val="2100"/>
              </a:lnSpc>
            </a:pP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a[j]&gt;a[i])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3708400" marR="17780" indent="-1829435">
              <a:lnSpc>
                <a:spcPts val="2130"/>
              </a:lnSpc>
              <a:spcBef>
                <a:spcPts val="135"/>
              </a:spcBef>
              <a:tabLst>
                <a:tab pos="5622925" algn="l"/>
              </a:tabLst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要把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a[i]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放到位置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j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，原下标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j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到	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i-1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的元素都往后移一个位子 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tmp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a[i];</a:t>
            </a:r>
            <a:endParaRPr sz="1800">
              <a:latin typeface="Courier New"/>
              <a:cs typeface="Courier New"/>
            </a:endParaRPr>
          </a:p>
          <a:p>
            <a:pPr marL="3708400">
              <a:lnSpc>
                <a:spcPts val="2090"/>
              </a:lnSpc>
            </a:pP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k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k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&gt;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j;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--k)</a:t>
            </a:r>
            <a:endParaRPr sz="1800">
              <a:latin typeface="Courier New"/>
              <a:cs typeface="Courier New"/>
            </a:endParaRPr>
          </a:p>
          <a:p>
            <a:pPr marL="3708400" marR="2030730" indent="9144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a[k]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a[k-1];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a[j]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0" b="1">
                <a:latin typeface="Courier New"/>
                <a:cs typeface="Courier New"/>
              </a:rPr>
              <a:t> tmp;</a:t>
            </a:r>
            <a:endParaRPr sz="1800">
              <a:latin typeface="Courier New"/>
              <a:cs typeface="Courier New"/>
            </a:endParaRPr>
          </a:p>
          <a:p>
            <a:pPr marL="3708400">
              <a:lnSpc>
                <a:spcPct val="100000"/>
              </a:lnSpc>
            </a:pP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break;</a:t>
            </a:r>
            <a:endParaRPr sz="1800">
              <a:latin typeface="Courier New"/>
              <a:cs typeface="Courier New"/>
            </a:endParaRPr>
          </a:p>
          <a:p>
            <a:pPr marL="27940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9652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50800">
              <a:lnSpc>
                <a:spcPct val="100000"/>
              </a:lnSpc>
              <a:spcBef>
                <a:spcPts val="35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r>
              <a:rPr dirty="0" sz="1800" spc="-7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复杂度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O(n</a:t>
            </a:r>
            <a:r>
              <a:rPr dirty="0" baseline="25462" sz="1800" spc="-7" b="1">
                <a:solidFill>
                  <a:srgbClr val="00AF50"/>
                </a:solidFill>
                <a:latin typeface="Courier New"/>
                <a:cs typeface="Courier New"/>
              </a:rPr>
              <a:t>2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guowei</dc:creator>
  <dc:title>幻灯片 1</dc:title>
  <dcterms:created xsi:type="dcterms:W3CDTF">2023-04-21T06:28:51Z</dcterms:created>
  <dcterms:modified xsi:type="dcterms:W3CDTF">2023-04-21T06:28:51Z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2019-03-02T00:00:00Z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2023-04-21T00:00:00Z</vt:filetime>
  </property>
</Properties>
</file>